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1"/>
  </p:notes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Open Sans Extra Bold" charset="1" panose="020B0906030804020204"/>
      <p:regular r:id="rId11"/>
    </p:embeddedFont>
    <p:embeddedFont>
      <p:font typeface="Open Sans Extra Bold Italics" charset="1" panose="020B0906030804020204"/>
      <p:regular r:id="rId12"/>
    </p:embeddedFont>
    <p:embeddedFont>
      <p:font typeface="Comic Sans" charset="1" panose="03000702030302020204"/>
      <p:regular r:id="rId13"/>
    </p:embeddedFont>
    <p:embeddedFont>
      <p:font typeface="Comic Sans Bold" charset="1" panose="03000902030302020204"/>
      <p:regular r:id="rId14"/>
    </p:embeddedFont>
    <p:embeddedFont>
      <p:font typeface="Comic Sans Italics" charset="1" panose="03000702030302060204"/>
      <p:regular r:id="rId15"/>
    </p:embeddedFont>
    <p:embeddedFont>
      <p:font typeface="Comic Sans Bold Italics" charset="1" panose="03000902030302060204"/>
      <p:regular r:id="rId16"/>
    </p:embeddedFont>
    <p:embeddedFont>
      <p:font typeface="Canva Sans" charset="1" panose="020B0503030501040103"/>
      <p:regular r:id="rId17"/>
    </p:embeddedFont>
    <p:embeddedFont>
      <p:font typeface="Canva Sans Bold" charset="1" panose="020B0803030501040103"/>
      <p:regular r:id="rId18"/>
    </p:embeddedFont>
    <p:embeddedFont>
      <p:font typeface="Canva Sans Italics" charset="1" panose="020B0503030501040103"/>
      <p:regular r:id="rId19"/>
    </p:embeddedFont>
    <p:embeddedFont>
      <p:font typeface="Canva Sans Bold Italics" charset="1" panose="020B0803030501040103"/>
      <p:regular r:id="rId20"/>
    </p:embeddedFont>
    <p:embeddedFont>
      <p:font typeface="Canva Sans Medium" charset="1" panose="020B0603030501040103"/>
      <p:regular r:id="rId21"/>
    </p:embeddedFont>
    <p:embeddedFont>
      <p:font typeface="Canva Sans Medium Italics" charset="1" panose="020B0603030501040103"/>
      <p:regular r:id="rId22"/>
    </p:embeddedFont>
    <p:embeddedFont>
      <p:font typeface="Open Sans" charset="1" panose="020B0606030504020204"/>
      <p:regular r:id="rId23"/>
    </p:embeddedFont>
    <p:embeddedFont>
      <p:font typeface="Open Sans Bold" charset="1" panose="020B0806030504020204"/>
      <p:regular r:id="rId24"/>
    </p:embeddedFont>
    <p:embeddedFont>
      <p:font typeface="Open Sans Italics" charset="1" panose="020B0606030504020204"/>
      <p:regular r:id="rId25"/>
    </p:embeddedFont>
    <p:embeddedFont>
      <p:font typeface="Open Sans Bold Italics" charset="1" panose="020B0806030504020204"/>
      <p:regular r:id="rId26"/>
    </p:embeddedFont>
    <p:embeddedFont>
      <p:font typeface="Open Sans Light" charset="1" panose="020B0306030504020204"/>
      <p:regular r:id="rId27"/>
    </p:embeddedFont>
    <p:embeddedFont>
      <p:font typeface="Open Sans Light Italics" charset="1" panose="020B0306030504020204"/>
      <p:regular r:id="rId28"/>
    </p:embeddedFont>
    <p:embeddedFont>
      <p:font typeface="Open Sans Ultra-Bold" charset="1" panose="00000000000000000000"/>
      <p:regular r:id="rId29"/>
    </p:embeddedFont>
    <p:embeddedFont>
      <p:font typeface="Open Sans Ultra-Bold Italics"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45" Target="slides/slide15.xml" Type="http://schemas.openxmlformats.org/officeDocument/2006/relationships/slide"/><Relationship Id="rId46" Target="slides/slide16.xml" Type="http://schemas.openxmlformats.org/officeDocument/2006/relationships/slide"/><Relationship Id="rId47" Target="slides/slide17.xml" Type="http://schemas.openxmlformats.org/officeDocument/2006/relationships/slide"/><Relationship Id="rId48" Target="slides/slide18.xml" Type="http://schemas.openxmlformats.org/officeDocument/2006/relationships/slide"/><Relationship Id="rId49" Target="slides/slide19.xml" Type="http://schemas.openxmlformats.org/officeDocument/2006/relationships/slide"/><Relationship Id="rId5" Target="tableStyles.xml" Type="http://schemas.openxmlformats.org/officeDocument/2006/relationships/tableStyles"/><Relationship Id="rId50" Target="slides/slide20.xml" Type="http://schemas.openxmlformats.org/officeDocument/2006/relationships/slide"/><Relationship Id="rId51" Target="notesMasters/notesMaster1.xml" Type="http://schemas.openxmlformats.org/officeDocument/2006/relationships/notesMaster"/><Relationship Id="rId52" Target="theme/theme2.xml" Type="http://schemas.openxmlformats.org/officeDocument/2006/relationships/theme"/><Relationship Id="rId53" Target="notesSlides/notesSlide1.xml" Type="http://schemas.openxmlformats.org/officeDocument/2006/relationships/notesSlide"/><Relationship Id="rId54" Target="notesSlides/notesSlide2.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 my Self Rohit Yadav pursuing my Btech degree in electronics and communication engineering specialisation in Vellore Institute of Technology.</a:t>
            </a:r>
          </a:p>
          <a:p>
            <a:r>
              <a:rPr lang="en-US"/>
              <a:t>Thanks to Edunet foundation and IBM skillsbuild for providing me with the opprotunity to present my analysis on Superstore data. IBM Skillsbuild has helped in understanding what all the things must be kept in mind while preparation and cleaning of data. They have given us given us am clear and concise idea about what all things must be kept in mind to create a informative visual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Skillsbuild Platformand the edunet teamfor providing and supporting me throughout the project journey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https://skillsbuild.edunetworld.com/courses/da/superstore/"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3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2630150" y="8347487"/>
            <a:ext cx="5657850" cy="910813"/>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6667"/>
              </a:srgbClr>
            </a:solidFill>
          </p:spPr>
        </p:sp>
      </p:grpSp>
      <p:grpSp>
        <p:nvGrpSpPr>
          <p:cNvPr name="Group 5" id="5"/>
          <p:cNvGrpSpPr/>
          <p:nvPr/>
        </p:nvGrpSpPr>
        <p:grpSpPr>
          <a:xfrm rot="0">
            <a:off x="896814" y="486524"/>
            <a:ext cx="3118736" cy="3118736"/>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7" id="7"/>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20147" y="9588125"/>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300460" y="652193"/>
            <a:ext cx="1506027" cy="376507"/>
          </a:xfrm>
          <a:custGeom>
            <a:avLst/>
            <a:gdLst/>
            <a:ahLst/>
            <a:cxnLst/>
            <a:rect r="r" b="b" t="t" l="l"/>
            <a:pathLst>
              <a:path h="376507" w="1506027">
                <a:moveTo>
                  <a:pt x="0" y="0"/>
                </a:moveTo>
                <a:lnTo>
                  <a:pt x="1506026" y="0"/>
                </a:lnTo>
                <a:lnTo>
                  <a:pt x="1506026" y="376507"/>
                </a:lnTo>
                <a:lnTo>
                  <a:pt x="0" y="3765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195379" y="2866387"/>
            <a:ext cx="4527392" cy="5820933"/>
          </a:xfrm>
          <a:custGeom>
            <a:avLst/>
            <a:gdLst/>
            <a:ahLst/>
            <a:cxnLst/>
            <a:rect r="r" b="b" t="t" l="l"/>
            <a:pathLst>
              <a:path h="5820933" w="4527392">
                <a:moveTo>
                  <a:pt x="0" y="0"/>
                </a:moveTo>
                <a:lnTo>
                  <a:pt x="4527392" y="0"/>
                </a:lnTo>
                <a:lnTo>
                  <a:pt x="4527392" y="5820933"/>
                </a:lnTo>
                <a:lnTo>
                  <a:pt x="0" y="5820933"/>
                </a:lnTo>
                <a:lnTo>
                  <a:pt x="0" y="0"/>
                </a:lnTo>
                <a:close/>
              </a:path>
            </a:pathLst>
          </a:custGeom>
          <a:blipFill>
            <a:blip r:embed="rId7"/>
            <a:stretch>
              <a:fillRect l="0" t="0" r="0" b="0"/>
            </a:stretch>
          </a:blipFill>
        </p:spPr>
      </p:sp>
      <p:sp>
        <p:nvSpPr>
          <p:cNvPr name="TextBox 11" id="11"/>
          <p:cNvSpPr txBox="true"/>
          <p:nvPr/>
        </p:nvSpPr>
        <p:spPr>
          <a:xfrm rot="0">
            <a:off x="2055550" y="1951509"/>
            <a:ext cx="8639208" cy="2502545"/>
          </a:xfrm>
          <a:prstGeom prst="rect">
            <a:avLst/>
          </a:prstGeom>
        </p:spPr>
        <p:txBody>
          <a:bodyPr anchor="t" rtlCol="false" tIns="0" lIns="0" bIns="0" rIns="0">
            <a:spAutoFit/>
          </a:bodyPr>
          <a:lstStyle/>
          <a:p>
            <a:pPr>
              <a:lnSpc>
                <a:spcPts val="9382"/>
              </a:lnSpc>
            </a:pPr>
            <a:r>
              <a:rPr lang="en-US" sz="11303">
                <a:solidFill>
                  <a:srgbClr val="555CB3"/>
                </a:solidFill>
                <a:latin typeface="Open Sans Extra Bold"/>
              </a:rPr>
              <a:t>Superstore Research</a:t>
            </a:r>
          </a:p>
        </p:txBody>
      </p:sp>
      <p:sp>
        <p:nvSpPr>
          <p:cNvPr name="TextBox 12" id="12"/>
          <p:cNvSpPr txBox="true"/>
          <p:nvPr/>
        </p:nvSpPr>
        <p:spPr>
          <a:xfrm rot="0">
            <a:off x="2290677" y="4525163"/>
            <a:ext cx="10904702" cy="4277730"/>
          </a:xfrm>
          <a:prstGeom prst="rect">
            <a:avLst/>
          </a:prstGeom>
        </p:spPr>
        <p:txBody>
          <a:bodyPr anchor="t" rtlCol="false" tIns="0" lIns="0" bIns="0" rIns="0">
            <a:spAutoFit/>
          </a:bodyPr>
          <a:lstStyle/>
          <a:p>
            <a:pPr>
              <a:lnSpc>
                <a:spcPts val="4340"/>
              </a:lnSpc>
            </a:pPr>
            <a:r>
              <a:rPr lang="en-US" sz="3100">
                <a:solidFill>
                  <a:srgbClr val="000000"/>
                </a:solidFill>
                <a:latin typeface="Comic Sans Bold"/>
              </a:rPr>
              <a:t>Student Details:</a:t>
            </a:r>
          </a:p>
          <a:p>
            <a:pPr>
              <a:lnSpc>
                <a:spcPts val="4340"/>
              </a:lnSpc>
            </a:pPr>
            <a:r>
              <a:rPr lang="en-US" sz="3100">
                <a:solidFill>
                  <a:srgbClr val="000000"/>
                </a:solidFill>
                <a:latin typeface="Comic Sans Bold"/>
              </a:rPr>
              <a:t>Name: Rohit Yadav</a:t>
            </a:r>
          </a:p>
          <a:p>
            <a:pPr>
              <a:lnSpc>
                <a:spcPts val="4340"/>
              </a:lnSpc>
            </a:pPr>
            <a:r>
              <a:rPr lang="en-US" sz="3100">
                <a:solidFill>
                  <a:srgbClr val="000000"/>
                </a:solidFill>
                <a:latin typeface="Comic Sans Bold"/>
              </a:rPr>
              <a:t>SkillsBuild Email ID: rohit24yadav102002@gmail.com</a:t>
            </a:r>
          </a:p>
          <a:p>
            <a:pPr>
              <a:lnSpc>
                <a:spcPts val="4340"/>
              </a:lnSpc>
            </a:pPr>
            <a:r>
              <a:rPr lang="en-US" sz="3100">
                <a:solidFill>
                  <a:srgbClr val="000000"/>
                </a:solidFill>
                <a:latin typeface="Comic Sans Bold"/>
              </a:rPr>
              <a:t>College Name: Vellore Institute of Technology, Chennai</a:t>
            </a:r>
          </a:p>
          <a:p>
            <a:pPr>
              <a:lnSpc>
                <a:spcPts val="4340"/>
              </a:lnSpc>
            </a:pPr>
            <a:r>
              <a:rPr lang="en-US" sz="3100">
                <a:solidFill>
                  <a:srgbClr val="000000"/>
                </a:solidFill>
                <a:latin typeface="Comic Sans Bold"/>
              </a:rPr>
              <a:t>College State: Tamil Nadu</a:t>
            </a:r>
          </a:p>
          <a:p>
            <a:pPr>
              <a:lnSpc>
                <a:spcPts val="4340"/>
              </a:lnSpc>
            </a:pPr>
            <a:r>
              <a:rPr lang="en-US" sz="3100">
                <a:solidFill>
                  <a:srgbClr val="000000"/>
                </a:solidFill>
                <a:latin typeface="Comic Sans Bold"/>
              </a:rPr>
              <a:t>Internship Domain and Internship Start Date: Data Analytics and 12-06-2023</a:t>
            </a:r>
          </a:p>
          <a:p>
            <a:pPr>
              <a:lnSpc>
                <a:spcPts val="392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62" y="-5126347"/>
            <a:ext cx="9667184" cy="9667184"/>
          </a:xfrm>
          <a:custGeom>
            <a:avLst/>
            <a:gdLst/>
            <a:ahLst/>
            <a:cxnLst/>
            <a:rect r="r" b="b" t="t" l="l"/>
            <a:pathLst>
              <a:path h="9667184" w="9667184">
                <a:moveTo>
                  <a:pt x="0" y="0"/>
                </a:moveTo>
                <a:lnTo>
                  <a:pt x="9667184" y="0"/>
                </a:lnTo>
                <a:lnTo>
                  <a:pt x="9667184" y="9667184"/>
                </a:lnTo>
                <a:lnTo>
                  <a:pt x="0" y="966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4015" y="-1549673"/>
            <a:ext cx="11718015" cy="133863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5" id="5"/>
          <p:cNvSpPr/>
          <p:nvPr/>
        </p:nvSpPr>
        <p:spPr>
          <a:xfrm flipH="false" flipV="false" rot="0">
            <a:off x="275687" y="438286"/>
            <a:ext cx="1506027" cy="376507"/>
          </a:xfrm>
          <a:custGeom>
            <a:avLst/>
            <a:gdLst/>
            <a:ahLst/>
            <a:cxnLst/>
            <a:rect r="r" b="b" t="t" l="l"/>
            <a:pathLst>
              <a:path h="376507" w="1506027">
                <a:moveTo>
                  <a:pt x="0" y="0"/>
                </a:moveTo>
                <a:lnTo>
                  <a:pt x="1506026" y="0"/>
                </a:lnTo>
                <a:lnTo>
                  <a:pt x="1506026" y="376506"/>
                </a:lnTo>
                <a:lnTo>
                  <a:pt x="0" y="37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92551" y="224378"/>
            <a:ext cx="804322" cy="804322"/>
          </a:xfrm>
          <a:custGeom>
            <a:avLst/>
            <a:gdLst/>
            <a:ahLst/>
            <a:cxnLst/>
            <a:rect r="r" b="b" t="t" l="l"/>
            <a:pathLst>
              <a:path h="804322" w="804322">
                <a:moveTo>
                  <a:pt x="0" y="0"/>
                </a:moveTo>
                <a:lnTo>
                  <a:pt x="804322" y="0"/>
                </a:lnTo>
                <a:lnTo>
                  <a:pt x="804322" y="804322"/>
                </a:lnTo>
                <a:lnTo>
                  <a:pt x="0" y="8043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804804" y="7194337"/>
            <a:ext cx="877722" cy="877722"/>
          </a:xfrm>
          <a:custGeom>
            <a:avLst/>
            <a:gdLst/>
            <a:ahLst/>
            <a:cxnLst/>
            <a:rect r="r" b="b" t="t" l="l"/>
            <a:pathLst>
              <a:path h="877722" w="877722">
                <a:moveTo>
                  <a:pt x="0" y="0"/>
                </a:moveTo>
                <a:lnTo>
                  <a:pt x="877722" y="0"/>
                </a:lnTo>
                <a:lnTo>
                  <a:pt x="877722" y="877723"/>
                </a:lnTo>
                <a:lnTo>
                  <a:pt x="0" y="8777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1476191" y="0"/>
            <a:ext cx="6811809" cy="5762083"/>
          </a:xfrm>
          <a:custGeom>
            <a:avLst/>
            <a:gdLst/>
            <a:ahLst/>
            <a:cxnLst/>
            <a:rect r="r" b="b" t="t" l="l"/>
            <a:pathLst>
              <a:path h="5762083" w="6811809">
                <a:moveTo>
                  <a:pt x="0" y="0"/>
                </a:moveTo>
                <a:lnTo>
                  <a:pt x="6811809" y="0"/>
                </a:lnTo>
                <a:lnTo>
                  <a:pt x="6811809" y="5762083"/>
                </a:lnTo>
                <a:lnTo>
                  <a:pt x="0" y="5762083"/>
                </a:lnTo>
                <a:lnTo>
                  <a:pt x="0" y="0"/>
                </a:lnTo>
                <a:close/>
              </a:path>
            </a:pathLst>
          </a:custGeom>
          <a:blipFill>
            <a:blip r:embed="rId10"/>
            <a:stretch>
              <a:fillRect l="0" t="0" r="0" b="0"/>
            </a:stretch>
          </a:blipFill>
        </p:spPr>
      </p:sp>
      <p:sp>
        <p:nvSpPr>
          <p:cNvPr name="Freeform 9" id="9"/>
          <p:cNvSpPr/>
          <p:nvPr/>
        </p:nvSpPr>
        <p:spPr>
          <a:xfrm flipH="false" flipV="false" rot="0">
            <a:off x="6037676" y="4738491"/>
            <a:ext cx="6595678" cy="5789415"/>
          </a:xfrm>
          <a:custGeom>
            <a:avLst/>
            <a:gdLst/>
            <a:ahLst/>
            <a:cxnLst/>
            <a:rect r="r" b="b" t="t" l="l"/>
            <a:pathLst>
              <a:path h="5789415" w="6595678">
                <a:moveTo>
                  <a:pt x="0" y="0"/>
                </a:moveTo>
                <a:lnTo>
                  <a:pt x="6595678" y="0"/>
                </a:lnTo>
                <a:lnTo>
                  <a:pt x="6595678" y="5789415"/>
                </a:lnTo>
                <a:lnTo>
                  <a:pt x="0" y="5789415"/>
                </a:lnTo>
                <a:lnTo>
                  <a:pt x="0" y="0"/>
                </a:lnTo>
                <a:close/>
              </a:path>
            </a:pathLst>
          </a:custGeom>
          <a:blipFill>
            <a:blip r:embed="rId11"/>
            <a:stretch>
              <a:fillRect l="0" t="0" r="0" b="0"/>
            </a:stretch>
          </a:blipFill>
        </p:spPr>
      </p:sp>
      <p:sp>
        <p:nvSpPr>
          <p:cNvPr name="TextBox 10" id="10"/>
          <p:cNvSpPr txBox="true"/>
          <p:nvPr/>
        </p:nvSpPr>
        <p:spPr>
          <a:xfrm rot="0">
            <a:off x="170810" y="2814367"/>
            <a:ext cx="5866867" cy="7179628"/>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Although Global, Hon are the top in the sales of the superstore they are not able to provide the high profit compared to Canon, Xerox and Fellowes.</a:t>
            </a:r>
          </a:p>
          <a:p>
            <a:pPr>
              <a:lnSpc>
                <a:spcPts val="4759"/>
              </a:lnSpc>
            </a:pPr>
          </a:p>
          <a:p>
            <a:pPr marL="734059" indent="-367030" lvl="1">
              <a:lnSpc>
                <a:spcPts val="4759"/>
              </a:lnSpc>
              <a:buFont typeface="Arial"/>
              <a:buChar char="•"/>
            </a:pPr>
            <a:r>
              <a:rPr lang="en-US" sz="3399">
                <a:solidFill>
                  <a:srgbClr val="000000"/>
                </a:solidFill>
                <a:latin typeface="Canva Sans"/>
              </a:rPr>
              <a:t>Xerox, Avery and the GBC brands have topped the quantity sold in the superstore</a:t>
            </a:r>
          </a:p>
        </p:txBody>
      </p:sp>
      <p:sp>
        <p:nvSpPr>
          <p:cNvPr name="TextBox 11" id="11"/>
          <p:cNvSpPr txBox="true"/>
          <p:nvPr/>
        </p:nvSpPr>
        <p:spPr>
          <a:xfrm rot="0">
            <a:off x="0" y="733829"/>
            <a:ext cx="7803158" cy="1810954"/>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Top Brand in Sales and Profit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9055" y="136627"/>
            <a:ext cx="16357040" cy="10150373"/>
          </a:xfrm>
          <a:custGeom>
            <a:avLst/>
            <a:gdLst/>
            <a:ahLst/>
            <a:cxnLst/>
            <a:rect r="r" b="b" t="t" l="l"/>
            <a:pathLst>
              <a:path h="10150373" w="16357040">
                <a:moveTo>
                  <a:pt x="0" y="0"/>
                </a:moveTo>
                <a:lnTo>
                  <a:pt x="16357040" y="0"/>
                </a:lnTo>
                <a:lnTo>
                  <a:pt x="16357040" y="10150373"/>
                </a:lnTo>
                <a:lnTo>
                  <a:pt x="0" y="10150373"/>
                </a:lnTo>
                <a:lnTo>
                  <a:pt x="0" y="0"/>
                </a:lnTo>
                <a:close/>
              </a:path>
            </a:pathLst>
          </a:custGeom>
          <a:blipFill>
            <a:blip r:embed="rId2"/>
            <a:stretch>
              <a:fillRect l="0" t="0" r="0" b="0"/>
            </a:stretch>
          </a:blipFill>
        </p:spPr>
      </p:sp>
      <p:sp>
        <p:nvSpPr>
          <p:cNvPr name="Freeform 3" id="3"/>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802110" y="6593544"/>
            <a:ext cx="8401082" cy="8401082"/>
          </a:xfrm>
          <a:custGeom>
            <a:avLst/>
            <a:gdLst/>
            <a:ahLst/>
            <a:cxnLst/>
            <a:rect r="r" b="b" t="t" l="l"/>
            <a:pathLst>
              <a:path h="8401082" w="8401082">
                <a:moveTo>
                  <a:pt x="0" y="0"/>
                </a:moveTo>
                <a:lnTo>
                  <a:pt x="8401082" y="0"/>
                </a:lnTo>
                <a:lnTo>
                  <a:pt x="8401082" y="8401082"/>
                </a:lnTo>
                <a:lnTo>
                  <a:pt x="0" y="84010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692794" y="-5063972"/>
            <a:ext cx="8401082" cy="8401082"/>
          </a:xfrm>
          <a:custGeom>
            <a:avLst/>
            <a:gdLst/>
            <a:ahLst/>
            <a:cxnLst/>
            <a:rect r="r" b="b" t="t" l="l"/>
            <a:pathLst>
              <a:path h="8401082" w="8401082">
                <a:moveTo>
                  <a:pt x="0" y="0"/>
                </a:moveTo>
                <a:lnTo>
                  <a:pt x="8401083" y="0"/>
                </a:lnTo>
                <a:lnTo>
                  <a:pt x="8401083" y="8401083"/>
                </a:lnTo>
                <a:lnTo>
                  <a:pt x="0" y="84010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322058" y="6770860"/>
            <a:ext cx="8401082" cy="8401082"/>
          </a:xfrm>
          <a:custGeom>
            <a:avLst/>
            <a:gdLst/>
            <a:ahLst/>
            <a:cxnLst/>
            <a:rect r="r" b="b" t="t" l="l"/>
            <a:pathLst>
              <a:path h="8401082" w="8401082">
                <a:moveTo>
                  <a:pt x="0" y="0"/>
                </a:moveTo>
                <a:lnTo>
                  <a:pt x="8401082" y="0"/>
                </a:lnTo>
                <a:lnTo>
                  <a:pt x="8401082" y="8401082"/>
                </a:lnTo>
                <a:lnTo>
                  <a:pt x="0" y="84010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62" y="-5126347"/>
            <a:ext cx="9667184" cy="9667184"/>
          </a:xfrm>
          <a:custGeom>
            <a:avLst/>
            <a:gdLst/>
            <a:ahLst/>
            <a:cxnLst/>
            <a:rect r="r" b="b" t="t" l="l"/>
            <a:pathLst>
              <a:path h="9667184" w="9667184">
                <a:moveTo>
                  <a:pt x="0" y="0"/>
                </a:moveTo>
                <a:lnTo>
                  <a:pt x="9667184" y="0"/>
                </a:lnTo>
                <a:lnTo>
                  <a:pt x="9667184" y="9667184"/>
                </a:lnTo>
                <a:lnTo>
                  <a:pt x="0" y="966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4015" y="-1549673"/>
            <a:ext cx="11718015" cy="133863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5" id="5"/>
          <p:cNvSpPr/>
          <p:nvPr/>
        </p:nvSpPr>
        <p:spPr>
          <a:xfrm flipH="false" flipV="false" rot="0">
            <a:off x="275687" y="438286"/>
            <a:ext cx="1506027" cy="376507"/>
          </a:xfrm>
          <a:custGeom>
            <a:avLst/>
            <a:gdLst/>
            <a:ahLst/>
            <a:cxnLst/>
            <a:rect r="r" b="b" t="t" l="l"/>
            <a:pathLst>
              <a:path h="376507" w="1506027">
                <a:moveTo>
                  <a:pt x="0" y="0"/>
                </a:moveTo>
                <a:lnTo>
                  <a:pt x="1506026" y="0"/>
                </a:lnTo>
                <a:lnTo>
                  <a:pt x="1506026" y="376506"/>
                </a:lnTo>
                <a:lnTo>
                  <a:pt x="0" y="37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492384" y="0"/>
            <a:ext cx="4686289" cy="10287000"/>
          </a:xfrm>
          <a:custGeom>
            <a:avLst/>
            <a:gdLst/>
            <a:ahLst/>
            <a:cxnLst/>
            <a:rect r="r" b="b" t="t" l="l"/>
            <a:pathLst>
              <a:path h="10287000" w="4686289">
                <a:moveTo>
                  <a:pt x="0" y="0"/>
                </a:moveTo>
                <a:lnTo>
                  <a:pt x="4686289" y="0"/>
                </a:lnTo>
                <a:lnTo>
                  <a:pt x="4686289" y="10287000"/>
                </a:lnTo>
                <a:lnTo>
                  <a:pt x="0" y="10287000"/>
                </a:lnTo>
                <a:lnTo>
                  <a:pt x="0" y="0"/>
                </a:lnTo>
                <a:close/>
              </a:path>
            </a:pathLst>
          </a:custGeom>
          <a:blipFill>
            <a:blip r:embed="rId6"/>
            <a:stretch>
              <a:fillRect l="0" t="-1276" r="0" b="-1276"/>
            </a:stretch>
          </a:blipFill>
        </p:spPr>
      </p:sp>
      <p:sp>
        <p:nvSpPr>
          <p:cNvPr name="TextBox 7" id="7"/>
          <p:cNvSpPr txBox="true"/>
          <p:nvPr/>
        </p:nvSpPr>
        <p:spPr>
          <a:xfrm rot="0">
            <a:off x="809825" y="4140956"/>
            <a:ext cx="7262192" cy="3579972"/>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Table at the right shows which brand has made the highest sales in each Month.It can be seen that the Hon brand which has occupied the top position in maximum month (4 months).</a:t>
            </a:r>
          </a:p>
        </p:txBody>
      </p:sp>
      <p:sp>
        <p:nvSpPr>
          <p:cNvPr name="TextBox 8" id="8"/>
          <p:cNvSpPr txBox="true"/>
          <p:nvPr/>
        </p:nvSpPr>
        <p:spPr>
          <a:xfrm rot="0">
            <a:off x="0" y="1451303"/>
            <a:ext cx="8219769" cy="1810954"/>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Top Brand in Sales in each Month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62" y="-5126347"/>
            <a:ext cx="9667184" cy="9667184"/>
          </a:xfrm>
          <a:custGeom>
            <a:avLst/>
            <a:gdLst/>
            <a:ahLst/>
            <a:cxnLst/>
            <a:rect r="r" b="b" t="t" l="l"/>
            <a:pathLst>
              <a:path h="9667184" w="9667184">
                <a:moveTo>
                  <a:pt x="0" y="0"/>
                </a:moveTo>
                <a:lnTo>
                  <a:pt x="9667184" y="0"/>
                </a:lnTo>
                <a:lnTo>
                  <a:pt x="9667184" y="9667184"/>
                </a:lnTo>
                <a:lnTo>
                  <a:pt x="0" y="966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4015" y="-1549673"/>
            <a:ext cx="11718015" cy="133863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5" id="5"/>
          <p:cNvSpPr/>
          <p:nvPr/>
        </p:nvSpPr>
        <p:spPr>
          <a:xfrm flipH="false" flipV="false" rot="0">
            <a:off x="275687" y="438286"/>
            <a:ext cx="1506027" cy="376507"/>
          </a:xfrm>
          <a:custGeom>
            <a:avLst/>
            <a:gdLst/>
            <a:ahLst/>
            <a:cxnLst/>
            <a:rect r="r" b="b" t="t" l="l"/>
            <a:pathLst>
              <a:path h="376507" w="1506027">
                <a:moveTo>
                  <a:pt x="0" y="0"/>
                </a:moveTo>
                <a:lnTo>
                  <a:pt x="1506026" y="0"/>
                </a:lnTo>
                <a:lnTo>
                  <a:pt x="1506026" y="376506"/>
                </a:lnTo>
                <a:lnTo>
                  <a:pt x="0" y="37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810945" y="0"/>
            <a:ext cx="5230678" cy="10287000"/>
          </a:xfrm>
          <a:custGeom>
            <a:avLst/>
            <a:gdLst/>
            <a:ahLst/>
            <a:cxnLst/>
            <a:rect r="r" b="b" t="t" l="l"/>
            <a:pathLst>
              <a:path h="10287000" w="5230678">
                <a:moveTo>
                  <a:pt x="0" y="0"/>
                </a:moveTo>
                <a:lnTo>
                  <a:pt x="5230678" y="0"/>
                </a:lnTo>
                <a:lnTo>
                  <a:pt x="5230678" y="10287000"/>
                </a:lnTo>
                <a:lnTo>
                  <a:pt x="0" y="10287000"/>
                </a:lnTo>
                <a:lnTo>
                  <a:pt x="0" y="0"/>
                </a:lnTo>
                <a:close/>
              </a:path>
            </a:pathLst>
          </a:custGeom>
          <a:blipFill>
            <a:blip r:embed="rId6"/>
            <a:stretch>
              <a:fillRect l="0" t="0" r="0" b="0"/>
            </a:stretch>
          </a:blipFill>
        </p:spPr>
      </p:sp>
      <p:sp>
        <p:nvSpPr>
          <p:cNvPr name="TextBox 7" id="7"/>
          <p:cNvSpPr txBox="true"/>
          <p:nvPr/>
        </p:nvSpPr>
        <p:spPr>
          <a:xfrm rot="0">
            <a:off x="547186" y="3812645"/>
            <a:ext cx="7590504" cy="4779857"/>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Tables in the right list out the name of the brand which has provided most profit in each month.</a:t>
            </a:r>
          </a:p>
          <a:p>
            <a:pPr marL="734059" indent="-367030" lvl="1">
              <a:lnSpc>
                <a:spcPts val="4759"/>
              </a:lnSpc>
              <a:buFont typeface="Arial"/>
              <a:buChar char="•"/>
            </a:pPr>
            <a:r>
              <a:rPr lang="en-US" sz="3399">
                <a:solidFill>
                  <a:srgbClr val="000000"/>
                </a:solidFill>
                <a:latin typeface="Canva Sans"/>
              </a:rPr>
              <a:t>Canon has occupied the greatest number of months for providing the maximum profit to the superstore</a:t>
            </a:r>
          </a:p>
        </p:txBody>
      </p:sp>
      <p:sp>
        <p:nvSpPr>
          <p:cNvPr name="TextBox 8" id="8"/>
          <p:cNvSpPr txBox="true"/>
          <p:nvPr/>
        </p:nvSpPr>
        <p:spPr>
          <a:xfrm rot="0">
            <a:off x="0" y="1232428"/>
            <a:ext cx="7803158" cy="1810954"/>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Top Brand in Profit in each Month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62" y="-5126347"/>
            <a:ext cx="9667184" cy="9667184"/>
          </a:xfrm>
          <a:custGeom>
            <a:avLst/>
            <a:gdLst/>
            <a:ahLst/>
            <a:cxnLst/>
            <a:rect r="r" b="b" t="t" l="l"/>
            <a:pathLst>
              <a:path h="9667184" w="9667184">
                <a:moveTo>
                  <a:pt x="0" y="0"/>
                </a:moveTo>
                <a:lnTo>
                  <a:pt x="9667184" y="0"/>
                </a:lnTo>
                <a:lnTo>
                  <a:pt x="9667184" y="9667184"/>
                </a:lnTo>
                <a:lnTo>
                  <a:pt x="0" y="966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4015" y="-1549673"/>
            <a:ext cx="11718015" cy="133863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5" id="5"/>
          <p:cNvSpPr/>
          <p:nvPr/>
        </p:nvSpPr>
        <p:spPr>
          <a:xfrm flipH="false" flipV="false" rot="0">
            <a:off x="275687" y="438286"/>
            <a:ext cx="1506027" cy="376507"/>
          </a:xfrm>
          <a:custGeom>
            <a:avLst/>
            <a:gdLst/>
            <a:ahLst/>
            <a:cxnLst/>
            <a:rect r="r" b="b" t="t" l="l"/>
            <a:pathLst>
              <a:path h="376507" w="1506027">
                <a:moveTo>
                  <a:pt x="0" y="0"/>
                </a:moveTo>
                <a:lnTo>
                  <a:pt x="1506026" y="0"/>
                </a:lnTo>
                <a:lnTo>
                  <a:pt x="1506026" y="376506"/>
                </a:lnTo>
                <a:lnTo>
                  <a:pt x="0" y="37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189516" y="2663398"/>
            <a:ext cx="804322" cy="804322"/>
          </a:xfrm>
          <a:custGeom>
            <a:avLst/>
            <a:gdLst/>
            <a:ahLst/>
            <a:cxnLst/>
            <a:rect r="r" b="b" t="t" l="l"/>
            <a:pathLst>
              <a:path h="804322" w="804322">
                <a:moveTo>
                  <a:pt x="0" y="0"/>
                </a:moveTo>
                <a:lnTo>
                  <a:pt x="804321" y="0"/>
                </a:lnTo>
                <a:lnTo>
                  <a:pt x="804321" y="804322"/>
                </a:lnTo>
                <a:lnTo>
                  <a:pt x="0" y="8043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724797" y="6687505"/>
            <a:ext cx="877722" cy="877722"/>
          </a:xfrm>
          <a:custGeom>
            <a:avLst/>
            <a:gdLst/>
            <a:ahLst/>
            <a:cxnLst/>
            <a:rect r="r" b="b" t="t" l="l"/>
            <a:pathLst>
              <a:path h="877722" w="877722">
                <a:moveTo>
                  <a:pt x="0" y="0"/>
                </a:moveTo>
                <a:lnTo>
                  <a:pt x="877722" y="0"/>
                </a:lnTo>
                <a:lnTo>
                  <a:pt x="877722" y="877722"/>
                </a:lnTo>
                <a:lnTo>
                  <a:pt x="0" y="8777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993837" y="0"/>
            <a:ext cx="2995782" cy="6935439"/>
          </a:xfrm>
          <a:custGeom>
            <a:avLst/>
            <a:gdLst/>
            <a:ahLst/>
            <a:cxnLst/>
            <a:rect r="r" b="b" t="t" l="l"/>
            <a:pathLst>
              <a:path h="6935439" w="2995782">
                <a:moveTo>
                  <a:pt x="0" y="0"/>
                </a:moveTo>
                <a:lnTo>
                  <a:pt x="2995782" y="0"/>
                </a:lnTo>
                <a:lnTo>
                  <a:pt x="2995782" y="6935439"/>
                </a:lnTo>
                <a:lnTo>
                  <a:pt x="0" y="6935439"/>
                </a:lnTo>
                <a:lnTo>
                  <a:pt x="0" y="0"/>
                </a:lnTo>
                <a:close/>
              </a:path>
            </a:pathLst>
          </a:custGeom>
          <a:blipFill>
            <a:blip r:embed="rId10"/>
            <a:stretch>
              <a:fillRect l="0" t="0" r="0" b="0"/>
            </a:stretch>
          </a:blipFill>
        </p:spPr>
      </p:sp>
      <p:sp>
        <p:nvSpPr>
          <p:cNvPr name="Freeform 9" id="9"/>
          <p:cNvSpPr/>
          <p:nvPr/>
        </p:nvSpPr>
        <p:spPr>
          <a:xfrm flipH="false" flipV="false" rot="0">
            <a:off x="9372783" y="3183938"/>
            <a:ext cx="3123414" cy="7007133"/>
          </a:xfrm>
          <a:custGeom>
            <a:avLst/>
            <a:gdLst/>
            <a:ahLst/>
            <a:cxnLst/>
            <a:rect r="r" b="b" t="t" l="l"/>
            <a:pathLst>
              <a:path h="7007133" w="3123414">
                <a:moveTo>
                  <a:pt x="0" y="0"/>
                </a:moveTo>
                <a:lnTo>
                  <a:pt x="3123414" y="0"/>
                </a:lnTo>
                <a:lnTo>
                  <a:pt x="3123414" y="7007133"/>
                </a:lnTo>
                <a:lnTo>
                  <a:pt x="0" y="7007133"/>
                </a:lnTo>
                <a:lnTo>
                  <a:pt x="0" y="0"/>
                </a:lnTo>
                <a:close/>
              </a:path>
            </a:pathLst>
          </a:custGeom>
          <a:blipFill>
            <a:blip r:embed="rId11"/>
            <a:stretch>
              <a:fillRect l="0" t="0" r="0" b="0"/>
            </a:stretch>
          </a:blipFill>
        </p:spPr>
      </p:sp>
      <p:sp>
        <p:nvSpPr>
          <p:cNvPr name="TextBox 10" id="10"/>
          <p:cNvSpPr txBox="true"/>
          <p:nvPr/>
        </p:nvSpPr>
        <p:spPr>
          <a:xfrm rot="0">
            <a:off x="275687" y="4220091"/>
            <a:ext cx="6601546" cy="2380086"/>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Xerox brand was sold the most in 4 years (2014-2017), followed by Avery, GBC and global</a:t>
            </a:r>
          </a:p>
        </p:txBody>
      </p:sp>
      <p:sp>
        <p:nvSpPr>
          <p:cNvPr name="TextBox 11" id="11"/>
          <p:cNvSpPr txBox="true"/>
          <p:nvPr/>
        </p:nvSpPr>
        <p:spPr>
          <a:xfrm rot="0">
            <a:off x="275687" y="7478157"/>
            <a:ext cx="6601546" cy="1780143"/>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More discount was provided in the brand GBC, Avery, Xerox and Wilson</a:t>
            </a:r>
          </a:p>
        </p:txBody>
      </p:sp>
      <p:sp>
        <p:nvSpPr>
          <p:cNvPr name="TextBox 12" id="12"/>
          <p:cNvSpPr txBox="true"/>
          <p:nvPr/>
        </p:nvSpPr>
        <p:spPr>
          <a:xfrm rot="0">
            <a:off x="0" y="1451303"/>
            <a:ext cx="8187348" cy="1810954"/>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Quantity and Discount - Brand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62" y="-5126347"/>
            <a:ext cx="9667184" cy="9667184"/>
          </a:xfrm>
          <a:custGeom>
            <a:avLst/>
            <a:gdLst/>
            <a:ahLst/>
            <a:cxnLst/>
            <a:rect r="r" b="b" t="t" l="l"/>
            <a:pathLst>
              <a:path h="9667184" w="9667184">
                <a:moveTo>
                  <a:pt x="0" y="0"/>
                </a:moveTo>
                <a:lnTo>
                  <a:pt x="9667184" y="0"/>
                </a:lnTo>
                <a:lnTo>
                  <a:pt x="9667184" y="9667184"/>
                </a:lnTo>
                <a:lnTo>
                  <a:pt x="0" y="966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4015" y="-1549673"/>
            <a:ext cx="11718015" cy="133863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5" id="5"/>
          <p:cNvSpPr/>
          <p:nvPr/>
        </p:nvSpPr>
        <p:spPr>
          <a:xfrm flipH="false" flipV="false" rot="0">
            <a:off x="275687" y="438286"/>
            <a:ext cx="1506027" cy="376507"/>
          </a:xfrm>
          <a:custGeom>
            <a:avLst/>
            <a:gdLst/>
            <a:ahLst/>
            <a:cxnLst/>
            <a:rect r="r" b="b" t="t" l="l"/>
            <a:pathLst>
              <a:path h="376507" w="1506027">
                <a:moveTo>
                  <a:pt x="0" y="0"/>
                </a:moveTo>
                <a:lnTo>
                  <a:pt x="1506026" y="0"/>
                </a:lnTo>
                <a:lnTo>
                  <a:pt x="1506026" y="376506"/>
                </a:lnTo>
                <a:lnTo>
                  <a:pt x="0" y="37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564440" y="1028700"/>
            <a:ext cx="804322" cy="804322"/>
          </a:xfrm>
          <a:custGeom>
            <a:avLst/>
            <a:gdLst/>
            <a:ahLst/>
            <a:cxnLst/>
            <a:rect r="r" b="b" t="t" l="l"/>
            <a:pathLst>
              <a:path h="804322" w="804322">
                <a:moveTo>
                  <a:pt x="0" y="0"/>
                </a:moveTo>
                <a:lnTo>
                  <a:pt x="804322" y="0"/>
                </a:lnTo>
                <a:lnTo>
                  <a:pt x="804322" y="804322"/>
                </a:lnTo>
                <a:lnTo>
                  <a:pt x="0" y="8043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033485" y="7617722"/>
            <a:ext cx="877722" cy="877722"/>
          </a:xfrm>
          <a:custGeom>
            <a:avLst/>
            <a:gdLst/>
            <a:ahLst/>
            <a:cxnLst/>
            <a:rect r="r" b="b" t="t" l="l"/>
            <a:pathLst>
              <a:path h="877722" w="877722">
                <a:moveTo>
                  <a:pt x="0" y="0"/>
                </a:moveTo>
                <a:lnTo>
                  <a:pt x="877722" y="0"/>
                </a:lnTo>
                <a:lnTo>
                  <a:pt x="877722" y="877722"/>
                </a:lnTo>
                <a:lnTo>
                  <a:pt x="0" y="8777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472346" y="235003"/>
            <a:ext cx="4286089" cy="6062801"/>
          </a:xfrm>
          <a:custGeom>
            <a:avLst/>
            <a:gdLst/>
            <a:ahLst/>
            <a:cxnLst/>
            <a:rect r="r" b="b" t="t" l="l"/>
            <a:pathLst>
              <a:path h="6062801" w="4286089">
                <a:moveTo>
                  <a:pt x="0" y="0"/>
                </a:moveTo>
                <a:lnTo>
                  <a:pt x="4286089" y="0"/>
                </a:lnTo>
                <a:lnTo>
                  <a:pt x="4286089" y="6062801"/>
                </a:lnTo>
                <a:lnTo>
                  <a:pt x="0" y="6062801"/>
                </a:lnTo>
                <a:lnTo>
                  <a:pt x="0" y="0"/>
                </a:lnTo>
                <a:close/>
              </a:path>
            </a:pathLst>
          </a:custGeom>
          <a:blipFill>
            <a:blip r:embed="rId10"/>
            <a:stretch>
              <a:fillRect l="0" t="0" r="0" b="0"/>
            </a:stretch>
          </a:blipFill>
        </p:spPr>
      </p:sp>
      <p:sp>
        <p:nvSpPr>
          <p:cNvPr name="Freeform 9" id="9"/>
          <p:cNvSpPr/>
          <p:nvPr/>
        </p:nvSpPr>
        <p:spPr>
          <a:xfrm flipH="false" flipV="false" rot="0">
            <a:off x="8815109" y="4086758"/>
            <a:ext cx="3909687" cy="5945608"/>
          </a:xfrm>
          <a:custGeom>
            <a:avLst/>
            <a:gdLst/>
            <a:ahLst/>
            <a:cxnLst/>
            <a:rect r="r" b="b" t="t" l="l"/>
            <a:pathLst>
              <a:path h="5945608" w="3909687">
                <a:moveTo>
                  <a:pt x="0" y="0"/>
                </a:moveTo>
                <a:lnTo>
                  <a:pt x="3909688" y="0"/>
                </a:lnTo>
                <a:lnTo>
                  <a:pt x="3909688" y="5945608"/>
                </a:lnTo>
                <a:lnTo>
                  <a:pt x="0" y="5945608"/>
                </a:lnTo>
                <a:lnTo>
                  <a:pt x="0" y="0"/>
                </a:lnTo>
                <a:close/>
              </a:path>
            </a:pathLst>
          </a:custGeom>
          <a:blipFill>
            <a:blip r:embed="rId11"/>
            <a:stretch>
              <a:fillRect l="0" t="0" r="0" b="0"/>
            </a:stretch>
          </a:blipFill>
        </p:spPr>
      </p:sp>
      <p:sp>
        <p:nvSpPr>
          <p:cNvPr name="TextBox 10" id="10"/>
          <p:cNvSpPr txBox="true"/>
          <p:nvPr/>
        </p:nvSpPr>
        <p:spPr>
          <a:xfrm rot="0">
            <a:off x="0" y="3017485"/>
            <a:ext cx="7472331" cy="2980029"/>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Danbury, Yucaipa, Norfolk, Conway, Oswega, Waukesha and Citrus Heights are the cities where delivery is delayed from order date by a week</a:t>
            </a:r>
          </a:p>
        </p:txBody>
      </p:sp>
      <p:sp>
        <p:nvSpPr>
          <p:cNvPr name="TextBox 11" id="11"/>
          <p:cNvSpPr txBox="true"/>
          <p:nvPr/>
        </p:nvSpPr>
        <p:spPr>
          <a:xfrm rot="0">
            <a:off x="81822" y="6452394"/>
            <a:ext cx="7308687" cy="3579972"/>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Bilings, Protage, Rock Hill, Kenner, Mentor, The Colony, Lansing and Redlands were the cities where shipping was done on the same day of the order dates</a:t>
            </a:r>
          </a:p>
        </p:txBody>
      </p:sp>
      <p:sp>
        <p:nvSpPr>
          <p:cNvPr name="TextBox 12" id="12"/>
          <p:cNvSpPr txBox="true"/>
          <p:nvPr/>
        </p:nvSpPr>
        <p:spPr>
          <a:xfrm rot="0">
            <a:off x="620016" y="996374"/>
            <a:ext cx="7015958" cy="1810954"/>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Delay in Shipping- City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62" y="-5126347"/>
            <a:ext cx="9667184" cy="9667184"/>
          </a:xfrm>
          <a:custGeom>
            <a:avLst/>
            <a:gdLst/>
            <a:ahLst/>
            <a:cxnLst/>
            <a:rect r="r" b="b" t="t" l="l"/>
            <a:pathLst>
              <a:path h="9667184" w="9667184">
                <a:moveTo>
                  <a:pt x="0" y="0"/>
                </a:moveTo>
                <a:lnTo>
                  <a:pt x="9667184" y="0"/>
                </a:lnTo>
                <a:lnTo>
                  <a:pt x="9667184" y="9667184"/>
                </a:lnTo>
                <a:lnTo>
                  <a:pt x="0" y="966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4015" y="-1549673"/>
            <a:ext cx="11718015" cy="133863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5" id="5"/>
          <p:cNvSpPr/>
          <p:nvPr/>
        </p:nvSpPr>
        <p:spPr>
          <a:xfrm flipH="false" flipV="false" rot="0">
            <a:off x="275687" y="438286"/>
            <a:ext cx="1506027" cy="376507"/>
          </a:xfrm>
          <a:custGeom>
            <a:avLst/>
            <a:gdLst/>
            <a:ahLst/>
            <a:cxnLst/>
            <a:rect r="r" b="b" t="t" l="l"/>
            <a:pathLst>
              <a:path h="376507" w="1506027">
                <a:moveTo>
                  <a:pt x="0" y="0"/>
                </a:moveTo>
                <a:lnTo>
                  <a:pt x="1506026" y="0"/>
                </a:lnTo>
                <a:lnTo>
                  <a:pt x="1506026" y="376506"/>
                </a:lnTo>
                <a:lnTo>
                  <a:pt x="0" y="37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192619" y="1416698"/>
            <a:ext cx="804322" cy="804322"/>
          </a:xfrm>
          <a:custGeom>
            <a:avLst/>
            <a:gdLst/>
            <a:ahLst/>
            <a:cxnLst/>
            <a:rect r="r" b="b" t="t" l="l"/>
            <a:pathLst>
              <a:path h="804322" w="804322">
                <a:moveTo>
                  <a:pt x="0" y="0"/>
                </a:moveTo>
                <a:lnTo>
                  <a:pt x="804322" y="0"/>
                </a:lnTo>
                <a:lnTo>
                  <a:pt x="804322" y="804321"/>
                </a:lnTo>
                <a:lnTo>
                  <a:pt x="0" y="8043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033485" y="7617722"/>
            <a:ext cx="877722" cy="877722"/>
          </a:xfrm>
          <a:custGeom>
            <a:avLst/>
            <a:gdLst/>
            <a:ahLst/>
            <a:cxnLst/>
            <a:rect r="r" b="b" t="t" l="l"/>
            <a:pathLst>
              <a:path h="877722" w="877722">
                <a:moveTo>
                  <a:pt x="0" y="0"/>
                </a:moveTo>
                <a:lnTo>
                  <a:pt x="877722" y="0"/>
                </a:lnTo>
                <a:lnTo>
                  <a:pt x="877722" y="877722"/>
                </a:lnTo>
                <a:lnTo>
                  <a:pt x="0" y="8777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033485" y="219411"/>
            <a:ext cx="5168869" cy="5395716"/>
          </a:xfrm>
          <a:custGeom>
            <a:avLst/>
            <a:gdLst/>
            <a:ahLst/>
            <a:cxnLst/>
            <a:rect r="r" b="b" t="t" l="l"/>
            <a:pathLst>
              <a:path h="5395716" w="5168869">
                <a:moveTo>
                  <a:pt x="0" y="0"/>
                </a:moveTo>
                <a:lnTo>
                  <a:pt x="5168869" y="0"/>
                </a:lnTo>
                <a:lnTo>
                  <a:pt x="5168869" y="5395716"/>
                </a:lnTo>
                <a:lnTo>
                  <a:pt x="0" y="5395716"/>
                </a:lnTo>
                <a:lnTo>
                  <a:pt x="0" y="0"/>
                </a:lnTo>
                <a:close/>
              </a:path>
            </a:pathLst>
          </a:custGeom>
          <a:blipFill>
            <a:blip r:embed="rId10"/>
            <a:stretch>
              <a:fillRect l="0" t="0" r="0" b="0"/>
            </a:stretch>
          </a:blipFill>
        </p:spPr>
      </p:sp>
      <p:sp>
        <p:nvSpPr>
          <p:cNvPr name="Freeform 9" id="9"/>
          <p:cNvSpPr/>
          <p:nvPr/>
        </p:nvSpPr>
        <p:spPr>
          <a:xfrm flipH="false" flipV="false" rot="0">
            <a:off x="7907815" y="4540837"/>
            <a:ext cx="5089126" cy="5746163"/>
          </a:xfrm>
          <a:custGeom>
            <a:avLst/>
            <a:gdLst/>
            <a:ahLst/>
            <a:cxnLst/>
            <a:rect r="r" b="b" t="t" l="l"/>
            <a:pathLst>
              <a:path h="5746163" w="5089126">
                <a:moveTo>
                  <a:pt x="0" y="0"/>
                </a:moveTo>
                <a:lnTo>
                  <a:pt x="5089126" y="0"/>
                </a:lnTo>
                <a:lnTo>
                  <a:pt x="5089126" y="5746163"/>
                </a:lnTo>
                <a:lnTo>
                  <a:pt x="0" y="5746163"/>
                </a:lnTo>
                <a:lnTo>
                  <a:pt x="0" y="0"/>
                </a:lnTo>
                <a:close/>
              </a:path>
            </a:pathLst>
          </a:custGeom>
          <a:blipFill>
            <a:blip r:embed="rId11"/>
            <a:stretch>
              <a:fillRect l="0" t="-586" r="0" b="-586"/>
            </a:stretch>
          </a:blipFill>
        </p:spPr>
      </p:sp>
      <p:sp>
        <p:nvSpPr>
          <p:cNvPr name="TextBox 10" id="10"/>
          <p:cNvSpPr txBox="true"/>
          <p:nvPr/>
        </p:nvSpPr>
        <p:spPr>
          <a:xfrm rot="0">
            <a:off x="0" y="3209758"/>
            <a:ext cx="7180114" cy="2980029"/>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District of Columbia, Wyoming and Maine are the states where the average delay for shipping is 5 days which is higst delay found.</a:t>
            </a:r>
          </a:p>
        </p:txBody>
      </p:sp>
      <p:sp>
        <p:nvSpPr>
          <p:cNvPr name="TextBox 11" id="11"/>
          <p:cNvSpPr txBox="true"/>
          <p:nvPr/>
        </p:nvSpPr>
        <p:spPr>
          <a:xfrm rot="0">
            <a:off x="0" y="7347244"/>
            <a:ext cx="7180114" cy="1780143"/>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North Dakota, West Virgini are the states where the average delay is found to be least</a:t>
            </a:r>
          </a:p>
        </p:txBody>
      </p:sp>
      <p:sp>
        <p:nvSpPr>
          <p:cNvPr name="TextBox 12" id="12"/>
          <p:cNvSpPr txBox="true"/>
          <p:nvPr/>
        </p:nvSpPr>
        <p:spPr>
          <a:xfrm rot="0">
            <a:off x="275687" y="933450"/>
            <a:ext cx="8061289" cy="1810954"/>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Delay in Shipping - STATES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15459" y="8407216"/>
            <a:ext cx="5657850" cy="851084"/>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6667"/>
              </a:srgbClr>
            </a:solidFill>
          </p:spPr>
        </p:sp>
      </p:grpSp>
      <p:grpSp>
        <p:nvGrpSpPr>
          <p:cNvPr name="Group 4" id="4"/>
          <p:cNvGrpSpPr/>
          <p:nvPr/>
        </p:nvGrpSpPr>
        <p:grpSpPr>
          <a:xfrm rot="0">
            <a:off x="12408190" y="-1839822"/>
            <a:ext cx="9396828" cy="13386347"/>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55CB3"/>
            </a:solidFill>
          </p:spPr>
        </p:sp>
      </p:grpSp>
      <p:grpSp>
        <p:nvGrpSpPr>
          <p:cNvPr name="Group 6" id="6"/>
          <p:cNvGrpSpPr/>
          <p:nvPr/>
        </p:nvGrpSpPr>
        <p:grpSpPr>
          <a:xfrm rot="0">
            <a:off x="1028700" y="1028700"/>
            <a:ext cx="1490265" cy="1490265"/>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8" id="8"/>
          <p:cNvSpPr/>
          <p:nvPr/>
        </p:nvSpPr>
        <p:spPr>
          <a:xfrm flipH="false" flipV="false" rot="0">
            <a:off x="-4187360" y="6564225"/>
            <a:ext cx="9535298" cy="9535298"/>
          </a:xfrm>
          <a:custGeom>
            <a:avLst/>
            <a:gdLst/>
            <a:ahLst/>
            <a:cxnLst/>
            <a:rect r="r" b="b" t="t" l="l"/>
            <a:pathLst>
              <a:path h="9535298" w="9535298">
                <a:moveTo>
                  <a:pt x="0" y="0"/>
                </a:moveTo>
                <a:lnTo>
                  <a:pt x="9535298" y="0"/>
                </a:lnTo>
                <a:lnTo>
                  <a:pt x="9535298" y="9535298"/>
                </a:lnTo>
                <a:lnTo>
                  <a:pt x="0" y="953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80289" y="494205"/>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353591" y="92583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065732" y="1405207"/>
            <a:ext cx="5858654" cy="7511095"/>
          </a:xfrm>
          <a:custGeom>
            <a:avLst/>
            <a:gdLst/>
            <a:ahLst/>
            <a:cxnLst/>
            <a:rect r="r" b="b" t="t" l="l"/>
            <a:pathLst>
              <a:path h="7511095" w="5858654">
                <a:moveTo>
                  <a:pt x="0" y="0"/>
                </a:moveTo>
                <a:lnTo>
                  <a:pt x="5858655" y="0"/>
                </a:lnTo>
                <a:lnTo>
                  <a:pt x="5858655" y="7511095"/>
                </a:lnTo>
                <a:lnTo>
                  <a:pt x="0" y="75110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89193" y="1621728"/>
            <a:ext cx="5680886" cy="804527"/>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Results</a:t>
            </a:r>
          </a:p>
        </p:txBody>
      </p:sp>
      <p:sp>
        <p:nvSpPr>
          <p:cNvPr name="TextBox 13" id="13"/>
          <p:cNvSpPr txBox="true"/>
          <p:nvPr/>
        </p:nvSpPr>
        <p:spPr>
          <a:xfrm rot="0">
            <a:off x="0" y="3394002"/>
            <a:ext cx="8915459" cy="4779857"/>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555CB3"/>
                </a:solidFill>
                <a:latin typeface="Canva Sans"/>
              </a:rPr>
              <a:t>In most cities delivery is delayed by a week our first task must be to lessen the delay for shipping</a:t>
            </a:r>
          </a:p>
          <a:p>
            <a:pPr marL="734059" indent="-367030" lvl="1">
              <a:lnSpc>
                <a:spcPts val="4759"/>
              </a:lnSpc>
              <a:buFont typeface="Arial"/>
              <a:buChar char="•"/>
            </a:pPr>
            <a:r>
              <a:rPr lang="en-US" sz="3399">
                <a:solidFill>
                  <a:srgbClr val="555CB3"/>
                </a:solidFill>
                <a:latin typeface="Canva Sans"/>
              </a:rPr>
              <a:t>Although Hon brand has provided the most sales but they are not able to provide us with the huge profits. Strategy must be made so that profit can be increased from this brand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15459" y="8407216"/>
            <a:ext cx="5657850" cy="851084"/>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6667"/>
              </a:srgbClr>
            </a:solidFill>
          </p:spPr>
        </p:sp>
      </p:grpSp>
      <p:grpSp>
        <p:nvGrpSpPr>
          <p:cNvPr name="Group 4" id="4"/>
          <p:cNvGrpSpPr/>
          <p:nvPr/>
        </p:nvGrpSpPr>
        <p:grpSpPr>
          <a:xfrm rot="0">
            <a:off x="12408190" y="-1839822"/>
            <a:ext cx="9396828" cy="13386347"/>
            <a:chOff x="0" y="0"/>
            <a:chExt cx="6350000" cy="6350000"/>
          </a:xfrm>
        </p:grpSpPr>
        <p:sp>
          <p:nvSpPr>
            <p:cNvPr name="Freeform 5" id="5"/>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55CB3"/>
            </a:solidFill>
          </p:spPr>
        </p:sp>
      </p:grpSp>
      <p:grpSp>
        <p:nvGrpSpPr>
          <p:cNvPr name="Group 6" id="6"/>
          <p:cNvGrpSpPr/>
          <p:nvPr/>
        </p:nvGrpSpPr>
        <p:grpSpPr>
          <a:xfrm rot="0">
            <a:off x="1028700" y="1028700"/>
            <a:ext cx="1490265" cy="1490265"/>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8" id="8"/>
          <p:cNvSpPr/>
          <p:nvPr/>
        </p:nvSpPr>
        <p:spPr>
          <a:xfrm flipH="false" flipV="false" rot="0">
            <a:off x="-4187360" y="6564225"/>
            <a:ext cx="9535298" cy="9535298"/>
          </a:xfrm>
          <a:custGeom>
            <a:avLst/>
            <a:gdLst/>
            <a:ahLst/>
            <a:cxnLst/>
            <a:rect r="r" b="b" t="t" l="l"/>
            <a:pathLst>
              <a:path h="9535298" w="9535298">
                <a:moveTo>
                  <a:pt x="0" y="0"/>
                </a:moveTo>
                <a:lnTo>
                  <a:pt x="9535298" y="0"/>
                </a:lnTo>
                <a:lnTo>
                  <a:pt x="9535298" y="9535298"/>
                </a:lnTo>
                <a:lnTo>
                  <a:pt x="0" y="953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80289" y="494205"/>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353591" y="92583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065732" y="1405207"/>
            <a:ext cx="5858654" cy="7511095"/>
          </a:xfrm>
          <a:custGeom>
            <a:avLst/>
            <a:gdLst/>
            <a:ahLst/>
            <a:cxnLst/>
            <a:rect r="r" b="b" t="t" l="l"/>
            <a:pathLst>
              <a:path h="7511095" w="5858654">
                <a:moveTo>
                  <a:pt x="0" y="0"/>
                </a:moveTo>
                <a:lnTo>
                  <a:pt x="5858655" y="0"/>
                </a:lnTo>
                <a:lnTo>
                  <a:pt x="5858655" y="7511095"/>
                </a:lnTo>
                <a:lnTo>
                  <a:pt x="0" y="75110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589193" y="1621728"/>
            <a:ext cx="5680886" cy="804527"/>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Results</a:t>
            </a:r>
          </a:p>
        </p:txBody>
      </p:sp>
      <p:sp>
        <p:nvSpPr>
          <p:cNvPr name="TextBox 13" id="13"/>
          <p:cNvSpPr txBox="true"/>
          <p:nvPr/>
        </p:nvSpPr>
        <p:spPr>
          <a:xfrm rot="0">
            <a:off x="0" y="3394002"/>
            <a:ext cx="8915459" cy="5379799"/>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555CB3"/>
                </a:solidFill>
                <a:latin typeface="Canva Sans"/>
              </a:rPr>
              <a:t>Action must be taken to increase the profit received from the states like Texas because they provide high sales but are not efficient in providing huge profits.</a:t>
            </a:r>
          </a:p>
          <a:p>
            <a:pPr marL="734059" indent="-367030" lvl="1">
              <a:lnSpc>
                <a:spcPts val="4759"/>
              </a:lnSpc>
              <a:buFont typeface="Arial"/>
              <a:buChar char="•"/>
            </a:pPr>
            <a:r>
              <a:rPr lang="en-US" sz="3399">
                <a:solidFill>
                  <a:srgbClr val="555CB3"/>
                </a:solidFill>
                <a:latin typeface="Canva Sans"/>
              </a:rPr>
              <a:t>Similar action must be taken to increase the profit received from the cities like Chicago, Houston and Philadelphia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456459" y="7783139"/>
            <a:ext cx="5657850" cy="851084"/>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6667"/>
              </a:srgbClr>
            </a:solidFill>
          </p:spPr>
        </p:sp>
      </p:grpSp>
      <p:sp>
        <p:nvSpPr>
          <p:cNvPr name="Freeform 5" id="5"/>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753273" y="8881793"/>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028700" y="2078319"/>
            <a:ext cx="8085609" cy="6130362"/>
          </a:xfrm>
          <a:custGeom>
            <a:avLst/>
            <a:gdLst/>
            <a:ahLst/>
            <a:cxnLst/>
            <a:rect r="r" b="b" t="t" l="l"/>
            <a:pathLst>
              <a:path h="6130362" w="8085609">
                <a:moveTo>
                  <a:pt x="8085609" y="0"/>
                </a:moveTo>
                <a:lnTo>
                  <a:pt x="0" y="0"/>
                </a:lnTo>
                <a:lnTo>
                  <a:pt x="0" y="6130362"/>
                </a:lnTo>
                <a:lnTo>
                  <a:pt x="8085609" y="6130362"/>
                </a:lnTo>
                <a:lnTo>
                  <a:pt x="8085609"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579213" y="1216953"/>
            <a:ext cx="1490265" cy="1490265"/>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TextBox 11" id="11"/>
          <p:cNvSpPr txBox="true"/>
          <p:nvPr/>
        </p:nvSpPr>
        <p:spPr>
          <a:xfrm rot="0">
            <a:off x="10355468" y="1902691"/>
            <a:ext cx="6572852" cy="804527"/>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Links</a:t>
            </a:r>
          </a:p>
        </p:txBody>
      </p:sp>
      <p:sp>
        <p:nvSpPr>
          <p:cNvPr name="TextBox 12" id="12"/>
          <p:cNvSpPr txBox="true"/>
          <p:nvPr/>
        </p:nvSpPr>
        <p:spPr>
          <a:xfrm rot="0">
            <a:off x="9968674" y="2904451"/>
            <a:ext cx="7907947" cy="1616710"/>
          </a:xfrm>
          <a:prstGeom prst="rect">
            <a:avLst/>
          </a:prstGeom>
        </p:spPr>
        <p:txBody>
          <a:bodyPr anchor="t" rtlCol="false" tIns="0" lIns="0" bIns="0" rIns="0">
            <a:spAutoFit/>
          </a:bodyPr>
          <a:lstStyle/>
          <a:p>
            <a:pPr>
              <a:lnSpc>
                <a:spcPts val="6439"/>
              </a:lnSpc>
            </a:pPr>
            <a:r>
              <a:rPr lang="en-US" sz="4599" u="sng">
                <a:solidFill>
                  <a:srgbClr val="555CB3"/>
                </a:solidFill>
                <a:latin typeface="Arimo"/>
                <a:hlinkClick r:id="rId8" tooltip="https://skillsbuild.edunetworld.com/courses/da/superstore/"/>
              </a:rPr>
              <a:t>https://skillsbuild.edunetworld.com/courses/da/superstore/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6814" y="8832758"/>
            <a:ext cx="5657850" cy="851084"/>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6667"/>
              </a:srgbClr>
            </a:solidFill>
          </p:spPr>
        </p:sp>
      </p:grpSp>
      <p:sp>
        <p:nvSpPr>
          <p:cNvPr name="Freeform 4" id="4"/>
          <p:cNvSpPr/>
          <p:nvPr/>
        </p:nvSpPr>
        <p:spPr>
          <a:xfrm flipH="false" flipV="false" rot="0">
            <a:off x="1781713" y="1121320"/>
            <a:ext cx="6497753" cy="7161852"/>
          </a:xfrm>
          <a:custGeom>
            <a:avLst/>
            <a:gdLst/>
            <a:ahLst/>
            <a:cxnLst/>
            <a:rect r="r" b="b" t="t" l="l"/>
            <a:pathLst>
              <a:path h="7161852" w="6497753">
                <a:moveTo>
                  <a:pt x="0" y="0"/>
                </a:moveTo>
                <a:lnTo>
                  <a:pt x="6497753" y="0"/>
                </a:lnTo>
                <a:lnTo>
                  <a:pt x="6497753" y="7161852"/>
                </a:lnTo>
                <a:lnTo>
                  <a:pt x="0" y="7161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245741" y="9495589"/>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08873" y="399436"/>
            <a:ext cx="1506027" cy="376507"/>
          </a:xfrm>
          <a:custGeom>
            <a:avLst/>
            <a:gdLst/>
            <a:ahLst/>
            <a:cxnLst/>
            <a:rect r="r" b="b" t="t" l="l"/>
            <a:pathLst>
              <a:path h="376507" w="1506027">
                <a:moveTo>
                  <a:pt x="0" y="0"/>
                </a:moveTo>
                <a:lnTo>
                  <a:pt x="1506027" y="0"/>
                </a:lnTo>
                <a:lnTo>
                  <a:pt x="1506027" y="376506"/>
                </a:lnTo>
                <a:lnTo>
                  <a:pt x="0" y="3765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8279466" y="823393"/>
            <a:ext cx="1490265" cy="1490265"/>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TextBox 11" id="11"/>
          <p:cNvSpPr txBox="true"/>
          <p:nvPr/>
        </p:nvSpPr>
        <p:spPr>
          <a:xfrm rot="0">
            <a:off x="8839959" y="1492621"/>
            <a:ext cx="6160218" cy="2018328"/>
          </a:xfrm>
          <a:prstGeom prst="rect">
            <a:avLst/>
          </a:prstGeom>
        </p:spPr>
        <p:txBody>
          <a:bodyPr anchor="t" rtlCol="false" tIns="0" lIns="0" bIns="0" rIns="0">
            <a:spAutoFit/>
          </a:bodyPr>
          <a:lstStyle/>
          <a:p>
            <a:pPr>
              <a:lnSpc>
                <a:spcPts val="7570"/>
              </a:lnSpc>
            </a:pPr>
            <a:r>
              <a:rPr lang="en-US" sz="9121">
                <a:solidFill>
                  <a:srgbClr val="555CB3"/>
                </a:solidFill>
                <a:latin typeface="Open Sans Extra Bold"/>
              </a:rPr>
              <a:t>Project Topic</a:t>
            </a:r>
          </a:p>
        </p:txBody>
      </p:sp>
      <p:sp>
        <p:nvSpPr>
          <p:cNvPr name="TextBox 12" id="12"/>
          <p:cNvSpPr txBox="true"/>
          <p:nvPr/>
        </p:nvSpPr>
        <p:spPr>
          <a:xfrm rot="0">
            <a:off x="12342977" y="2554172"/>
            <a:ext cx="5945023" cy="1499202"/>
          </a:xfrm>
          <a:prstGeom prst="rect">
            <a:avLst/>
          </a:prstGeom>
        </p:spPr>
        <p:txBody>
          <a:bodyPr anchor="t" rtlCol="false" tIns="0" lIns="0" bIns="0" rIns="0">
            <a:spAutoFit/>
          </a:bodyPr>
          <a:lstStyle/>
          <a:p>
            <a:pPr algn="ctr">
              <a:lnSpc>
                <a:spcPts val="4900"/>
              </a:lnSpc>
            </a:pPr>
            <a:r>
              <a:rPr lang="en-US" sz="3500">
                <a:solidFill>
                  <a:srgbClr val="555CB3"/>
                </a:solidFill>
                <a:latin typeface="Canva Sans Bold"/>
              </a:rPr>
              <a:t>Analysis of </a:t>
            </a:r>
          </a:p>
          <a:p>
            <a:pPr algn="ctr">
              <a:lnSpc>
                <a:spcPts val="7279"/>
              </a:lnSpc>
            </a:pPr>
            <a:r>
              <a:rPr lang="en-US" sz="5199">
                <a:solidFill>
                  <a:srgbClr val="555CB3"/>
                </a:solidFill>
                <a:latin typeface="Canva Sans Bold"/>
              </a:rPr>
              <a:t>SUPERSTORE data</a:t>
            </a:r>
          </a:p>
        </p:txBody>
      </p:sp>
      <p:grpSp>
        <p:nvGrpSpPr>
          <p:cNvPr name="Group 13" id="13"/>
          <p:cNvGrpSpPr/>
          <p:nvPr/>
        </p:nvGrpSpPr>
        <p:grpSpPr>
          <a:xfrm rot="0">
            <a:off x="8753267" y="4544897"/>
            <a:ext cx="1490265" cy="1490265"/>
            <a:chOff x="0" y="0"/>
            <a:chExt cx="6350000" cy="6350000"/>
          </a:xfrm>
        </p:grpSpPr>
        <p:sp>
          <p:nvSpPr>
            <p:cNvPr name="Freeform 14" id="1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TextBox 15" id="15"/>
          <p:cNvSpPr txBox="true"/>
          <p:nvPr/>
        </p:nvSpPr>
        <p:spPr>
          <a:xfrm rot="0">
            <a:off x="9313759" y="5214125"/>
            <a:ext cx="7684995" cy="2018328"/>
          </a:xfrm>
          <a:prstGeom prst="rect">
            <a:avLst/>
          </a:prstGeom>
        </p:spPr>
        <p:txBody>
          <a:bodyPr anchor="t" rtlCol="false" tIns="0" lIns="0" bIns="0" rIns="0">
            <a:spAutoFit/>
          </a:bodyPr>
          <a:lstStyle/>
          <a:p>
            <a:pPr>
              <a:lnSpc>
                <a:spcPts val="7570"/>
              </a:lnSpc>
            </a:pPr>
            <a:r>
              <a:rPr lang="en-US" sz="9121">
                <a:solidFill>
                  <a:srgbClr val="555CB3"/>
                </a:solidFill>
                <a:latin typeface="Open Sans Extra Bold"/>
              </a:rPr>
              <a:t>Problem Statement</a:t>
            </a:r>
          </a:p>
        </p:txBody>
      </p:sp>
      <p:sp>
        <p:nvSpPr>
          <p:cNvPr name="TextBox 16" id="16"/>
          <p:cNvSpPr txBox="true"/>
          <p:nvPr/>
        </p:nvSpPr>
        <p:spPr>
          <a:xfrm rot="0">
            <a:off x="5918093" y="7370244"/>
            <a:ext cx="12369907" cy="1180201"/>
          </a:xfrm>
          <a:prstGeom prst="rect">
            <a:avLst/>
          </a:prstGeom>
        </p:spPr>
        <p:txBody>
          <a:bodyPr anchor="t" rtlCol="false" tIns="0" lIns="0" bIns="0" rIns="0">
            <a:spAutoFit/>
          </a:bodyPr>
          <a:lstStyle/>
          <a:p>
            <a:pPr algn="ctr">
              <a:lnSpc>
                <a:spcPts val="4759"/>
              </a:lnSpc>
            </a:pPr>
            <a:r>
              <a:rPr lang="en-US" sz="3399">
                <a:solidFill>
                  <a:srgbClr val="555CB3"/>
                </a:solidFill>
                <a:latin typeface="Canva Sans"/>
              </a:rPr>
              <a:t>To analyze and provide key insights about the SUPERSTORE data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52787" y="-1549673"/>
            <a:ext cx="13749053" cy="13386347"/>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55CB3"/>
            </a:solidFill>
          </p:spPr>
        </p:sp>
      </p:grpSp>
      <p:sp>
        <p:nvSpPr>
          <p:cNvPr name="Freeform 4" id="4"/>
          <p:cNvSpPr/>
          <p:nvPr/>
        </p:nvSpPr>
        <p:spPr>
          <a:xfrm flipH="false" flipV="false" rot="0">
            <a:off x="-4187360" y="6564225"/>
            <a:ext cx="9535298" cy="9535298"/>
          </a:xfrm>
          <a:custGeom>
            <a:avLst/>
            <a:gdLst/>
            <a:ahLst/>
            <a:cxnLst/>
            <a:rect r="r" b="b" t="t" l="l"/>
            <a:pathLst>
              <a:path h="9535298" w="9535298">
                <a:moveTo>
                  <a:pt x="0" y="0"/>
                </a:moveTo>
                <a:lnTo>
                  <a:pt x="9535298" y="0"/>
                </a:lnTo>
                <a:lnTo>
                  <a:pt x="9535298" y="9535298"/>
                </a:lnTo>
                <a:lnTo>
                  <a:pt x="0" y="95352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43384" y="815929"/>
            <a:ext cx="7009108" cy="8229600"/>
          </a:xfrm>
          <a:custGeom>
            <a:avLst/>
            <a:gdLst/>
            <a:ahLst/>
            <a:cxnLst/>
            <a:rect r="r" b="b" t="t" l="l"/>
            <a:pathLst>
              <a:path h="8229600" w="7009108">
                <a:moveTo>
                  <a:pt x="0" y="0"/>
                </a:moveTo>
                <a:lnTo>
                  <a:pt x="7009108" y="0"/>
                </a:lnTo>
                <a:lnTo>
                  <a:pt x="7009108" y="8229600"/>
                </a:lnTo>
                <a:lnTo>
                  <a:pt x="0" y="82296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80289" y="439422"/>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163663" y="9471071"/>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0369014" y="3126191"/>
            <a:ext cx="6890286" cy="3030865"/>
          </a:xfrm>
          <a:prstGeom prst="rect">
            <a:avLst/>
          </a:prstGeom>
        </p:spPr>
        <p:txBody>
          <a:bodyPr anchor="t" rtlCol="false" tIns="0" lIns="0" bIns="0" rIns="0">
            <a:spAutoFit/>
          </a:bodyPr>
          <a:lstStyle/>
          <a:p>
            <a:pPr>
              <a:lnSpc>
                <a:spcPts val="7778"/>
              </a:lnSpc>
            </a:pPr>
            <a:r>
              <a:rPr lang="en-US" sz="8739">
                <a:solidFill>
                  <a:srgbClr val="FFFFFF"/>
                </a:solidFill>
                <a:latin typeface="Poppins Bold"/>
              </a:rPr>
              <a:t>Thank You For Your Attention</a:t>
            </a:r>
          </a:p>
        </p:txBody>
      </p:sp>
      <p:grpSp>
        <p:nvGrpSpPr>
          <p:cNvPr name="Group 9" id="9"/>
          <p:cNvGrpSpPr/>
          <p:nvPr/>
        </p:nvGrpSpPr>
        <p:grpSpPr>
          <a:xfrm rot="0">
            <a:off x="2094736" y="8619987"/>
            <a:ext cx="5657850" cy="851084"/>
            <a:chOff x="0" y="0"/>
            <a:chExt cx="6350000" cy="6350000"/>
          </a:xfrm>
        </p:grpSpPr>
        <p:sp>
          <p:nvSpPr>
            <p:cNvPr name="Freeform 10" id="10"/>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6667"/>
              </a:srgbClr>
            </a:soli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27960" y="8030709"/>
            <a:ext cx="5657850" cy="851084"/>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6667"/>
              </a:srgbClr>
            </a:solidFill>
          </p:spPr>
        </p:sp>
      </p:grpSp>
      <p:sp>
        <p:nvSpPr>
          <p:cNvPr name="Freeform 4" id="4"/>
          <p:cNvSpPr/>
          <p:nvPr/>
        </p:nvSpPr>
        <p:spPr>
          <a:xfrm flipH="true" flipV="false" rot="0">
            <a:off x="11151887" y="1708256"/>
            <a:ext cx="5871145" cy="6870489"/>
          </a:xfrm>
          <a:custGeom>
            <a:avLst/>
            <a:gdLst/>
            <a:ahLst/>
            <a:cxnLst/>
            <a:rect r="r" b="b" t="t" l="l"/>
            <a:pathLst>
              <a:path h="6870489" w="5871145">
                <a:moveTo>
                  <a:pt x="5871144" y="0"/>
                </a:moveTo>
                <a:lnTo>
                  <a:pt x="0" y="0"/>
                </a:lnTo>
                <a:lnTo>
                  <a:pt x="0" y="6870488"/>
                </a:lnTo>
                <a:lnTo>
                  <a:pt x="5871144" y="6870488"/>
                </a:lnTo>
                <a:lnTo>
                  <a:pt x="5871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692851" y="-3350973"/>
            <a:ext cx="6005693" cy="6005693"/>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8" id="8"/>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030706" y="9316294"/>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56982" y="652193"/>
            <a:ext cx="1506027" cy="376507"/>
          </a:xfrm>
          <a:custGeom>
            <a:avLst/>
            <a:gdLst/>
            <a:ahLst/>
            <a:cxnLst/>
            <a:rect r="r" b="b" t="t" l="l"/>
            <a:pathLst>
              <a:path h="376507" w="1506027">
                <a:moveTo>
                  <a:pt x="0" y="0"/>
                </a:moveTo>
                <a:lnTo>
                  <a:pt x="1506026" y="0"/>
                </a:lnTo>
                <a:lnTo>
                  <a:pt x="1506026"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174433" y="1304925"/>
            <a:ext cx="6980061" cy="957548"/>
          </a:xfrm>
          <a:prstGeom prst="rect">
            <a:avLst/>
          </a:prstGeom>
        </p:spPr>
        <p:txBody>
          <a:bodyPr anchor="t" rtlCol="false" tIns="0" lIns="0" bIns="0" rIns="0">
            <a:spAutoFit/>
          </a:bodyPr>
          <a:lstStyle/>
          <a:p>
            <a:pPr>
              <a:lnSpc>
                <a:spcPts val="6742"/>
              </a:lnSpc>
            </a:pPr>
            <a:r>
              <a:rPr lang="en-US" sz="8123">
                <a:solidFill>
                  <a:srgbClr val="555CB3"/>
                </a:solidFill>
                <a:latin typeface="Open Sans Extra Bold"/>
              </a:rPr>
              <a:t>AGENDA</a:t>
            </a:r>
          </a:p>
        </p:txBody>
      </p:sp>
      <p:sp>
        <p:nvSpPr>
          <p:cNvPr name="TextBox 12" id="12"/>
          <p:cNvSpPr txBox="true"/>
          <p:nvPr/>
        </p:nvSpPr>
        <p:spPr>
          <a:xfrm rot="0">
            <a:off x="346528" y="2708309"/>
            <a:ext cx="10635871" cy="6607986"/>
          </a:xfrm>
          <a:prstGeom prst="rect">
            <a:avLst/>
          </a:prstGeom>
        </p:spPr>
        <p:txBody>
          <a:bodyPr anchor="t" rtlCol="false" tIns="0" lIns="0" bIns="0" rIns="0">
            <a:spAutoFit/>
          </a:bodyPr>
          <a:lstStyle/>
          <a:p>
            <a:pPr algn="ctr">
              <a:lnSpc>
                <a:spcPts val="5851"/>
              </a:lnSpc>
            </a:pPr>
            <a:r>
              <a:rPr lang="en-US" sz="4179">
                <a:solidFill>
                  <a:srgbClr val="555CB3"/>
                </a:solidFill>
                <a:latin typeface="Canva Sans"/>
              </a:rPr>
              <a:t>Analyzing the data of a Superstore using Python, making visualizations for analyzing the Sales, Profit of the Superstore. Also understanding the Quantity and discount that is available at the Superstore. Descriptive analysis was done on the different categorical factors that include Category, Sub-Category, Region, City and State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27960" y="8030709"/>
            <a:ext cx="5657850" cy="851084"/>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6667"/>
              </a:srgbClr>
            </a:solidFill>
          </p:spPr>
        </p:sp>
      </p:grpSp>
      <p:sp>
        <p:nvSpPr>
          <p:cNvPr name="Freeform 4" id="4"/>
          <p:cNvSpPr/>
          <p:nvPr/>
        </p:nvSpPr>
        <p:spPr>
          <a:xfrm flipH="true" flipV="false" rot="0">
            <a:off x="11151887" y="1708256"/>
            <a:ext cx="5871145" cy="6870489"/>
          </a:xfrm>
          <a:custGeom>
            <a:avLst/>
            <a:gdLst/>
            <a:ahLst/>
            <a:cxnLst/>
            <a:rect r="r" b="b" t="t" l="l"/>
            <a:pathLst>
              <a:path h="6870489" w="5871145">
                <a:moveTo>
                  <a:pt x="5871144" y="0"/>
                </a:moveTo>
                <a:lnTo>
                  <a:pt x="0" y="0"/>
                </a:lnTo>
                <a:lnTo>
                  <a:pt x="0" y="6870488"/>
                </a:lnTo>
                <a:lnTo>
                  <a:pt x="5871144" y="6870488"/>
                </a:lnTo>
                <a:lnTo>
                  <a:pt x="587114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974146" y="-3002846"/>
            <a:ext cx="6005693" cy="6005693"/>
            <a:chOff x="0" y="0"/>
            <a:chExt cx="6350000" cy="6350000"/>
          </a:xfrm>
        </p:grpSpPr>
        <p:sp>
          <p:nvSpPr>
            <p:cNvPr name="Freeform 7" id="7"/>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8" id="8"/>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270018" y="9482897"/>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275687" y="652193"/>
            <a:ext cx="1506027" cy="376507"/>
          </a:xfrm>
          <a:custGeom>
            <a:avLst/>
            <a:gdLst/>
            <a:ahLst/>
            <a:cxnLst/>
            <a:rect r="r" b="b" t="t" l="l"/>
            <a:pathLst>
              <a:path h="376507" w="1506027">
                <a:moveTo>
                  <a:pt x="0" y="0"/>
                </a:moveTo>
                <a:lnTo>
                  <a:pt x="1506026" y="0"/>
                </a:lnTo>
                <a:lnTo>
                  <a:pt x="1506026" y="376507"/>
                </a:lnTo>
                <a:lnTo>
                  <a:pt x="0" y="3765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736967" y="1527490"/>
            <a:ext cx="9414920" cy="957548"/>
          </a:xfrm>
          <a:prstGeom prst="rect">
            <a:avLst/>
          </a:prstGeom>
        </p:spPr>
        <p:txBody>
          <a:bodyPr anchor="t" rtlCol="false" tIns="0" lIns="0" bIns="0" rIns="0">
            <a:spAutoFit/>
          </a:bodyPr>
          <a:lstStyle/>
          <a:p>
            <a:pPr>
              <a:lnSpc>
                <a:spcPts val="6742"/>
              </a:lnSpc>
            </a:pPr>
            <a:r>
              <a:rPr lang="en-US" sz="8123">
                <a:solidFill>
                  <a:srgbClr val="555CB3"/>
                </a:solidFill>
                <a:latin typeface="Open Sans Extra Bold"/>
              </a:rPr>
              <a:t>Project Overview</a:t>
            </a:r>
          </a:p>
        </p:txBody>
      </p:sp>
      <p:sp>
        <p:nvSpPr>
          <p:cNvPr name="TextBox 12" id="12"/>
          <p:cNvSpPr txBox="true"/>
          <p:nvPr/>
        </p:nvSpPr>
        <p:spPr>
          <a:xfrm rot="0">
            <a:off x="275687" y="2936171"/>
            <a:ext cx="10681721" cy="6579685"/>
          </a:xfrm>
          <a:prstGeom prst="rect">
            <a:avLst/>
          </a:prstGeom>
        </p:spPr>
        <p:txBody>
          <a:bodyPr anchor="t" rtlCol="false" tIns="0" lIns="0" bIns="0" rIns="0">
            <a:spAutoFit/>
          </a:bodyPr>
          <a:lstStyle/>
          <a:p>
            <a:pPr algn="ctr">
              <a:lnSpc>
                <a:spcPts val="4759"/>
              </a:lnSpc>
            </a:pPr>
            <a:r>
              <a:rPr lang="en-US" sz="3399">
                <a:solidFill>
                  <a:srgbClr val="555CB3"/>
                </a:solidFill>
                <a:latin typeface="Canva Sans"/>
              </a:rPr>
              <a:t>This project aims to analyze superstore data to gain insights into sales, profitability, and customer behavior. By exploring the dataset, conducting descriptive analysis, customer segmentation, we seek to identify patterns, optimize pricing strategies, and provide actionable recommendations for improving business performance. The project will leverage data analysis techniques to unlock valuable insights and drive informed decision-making in the superstore domain.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87459" y="7284154"/>
            <a:ext cx="6005693" cy="6005693"/>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4" id="4"/>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96814" y="8264324"/>
            <a:ext cx="5657850" cy="851084"/>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6667"/>
              </a:srgbClr>
            </a:solidFill>
          </p:spPr>
        </p:sp>
      </p:grpSp>
      <p:sp>
        <p:nvSpPr>
          <p:cNvPr name="Freeform 7" id="7"/>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344451" y="92583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73835" y="652193"/>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80459" y="1597133"/>
            <a:ext cx="6679873" cy="7092733"/>
          </a:xfrm>
          <a:custGeom>
            <a:avLst/>
            <a:gdLst/>
            <a:ahLst/>
            <a:cxnLst/>
            <a:rect r="r" b="b" t="t" l="l"/>
            <a:pathLst>
              <a:path h="7092733" w="6679873">
                <a:moveTo>
                  <a:pt x="0" y="0"/>
                </a:moveTo>
                <a:lnTo>
                  <a:pt x="6679873" y="0"/>
                </a:lnTo>
                <a:lnTo>
                  <a:pt x="6679873" y="7092734"/>
                </a:lnTo>
                <a:lnTo>
                  <a:pt x="0" y="70927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8398868" y="652193"/>
            <a:ext cx="1490265" cy="1490265"/>
            <a:chOff x="0" y="0"/>
            <a:chExt cx="6350000" cy="6350000"/>
          </a:xfrm>
        </p:grpSpPr>
        <p:sp>
          <p:nvSpPr>
            <p:cNvPr name="Freeform 12" id="1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TextBox 13" id="13"/>
          <p:cNvSpPr txBox="true"/>
          <p:nvPr/>
        </p:nvSpPr>
        <p:spPr>
          <a:xfrm rot="0">
            <a:off x="9144000" y="1535392"/>
            <a:ext cx="5680886" cy="1387997"/>
          </a:xfrm>
          <a:prstGeom prst="rect">
            <a:avLst/>
          </a:prstGeom>
        </p:spPr>
        <p:txBody>
          <a:bodyPr anchor="t" rtlCol="false" tIns="0" lIns="0" bIns="0" rIns="0">
            <a:spAutoFit/>
          </a:bodyPr>
          <a:lstStyle/>
          <a:p>
            <a:pPr>
              <a:lnSpc>
                <a:spcPts val="3840"/>
              </a:lnSpc>
            </a:pPr>
            <a:r>
              <a:rPr lang="en-US" sz="4627">
                <a:solidFill>
                  <a:srgbClr val="555CB3"/>
                </a:solidFill>
                <a:latin typeface="Open Sans Extra Bold"/>
              </a:rPr>
              <a:t>Who are the </a:t>
            </a:r>
          </a:p>
          <a:p>
            <a:pPr>
              <a:lnSpc>
                <a:spcPts val="6164"/>
              </a:lnSpc>
            </a:pPr>
            <a:r>
              <a:rPr lang="en-US" sz="7427">
                <a:solidFill>
                  <a:srgbClr val="555CB3"/>
                </a:solidFill>
                <a:latin typeface="Open Sans Extra Bold"/>
              </a:rPr>
              <a:t>End Users</a:t>
            </a:r>
          </a:p>
        </p:txBody>
      </p:sp>
      <p:sp>
        <p:nvSpPr>
          <p:cNvPr name="TextBox 14" id="14"/>
          <p:cNvSpPr txBox="true"/>
          <p:nvPr/>
        </p:nvSpPr>
        <p:spPr>
          <a:xfrm rot="0">
            <a:off x="8160332" y="2977142"/>
            <a:ext cx="9889132" cy="5379799"/>
          </a:xfrm>
          <a:prstGeom prst="rect">
            <a:avLst/>
          </a:prstGeom>
        </p:spPr>
        <p:txBody>
          <a:bodyPr anchor="t" rtlCol="false" tIns="0" lIns="0" bIns="0" rIns="0">
            <a:spAutoFit/>
          </a:bodyPr>
          <a:lstStyle/>
          <a:p>
            <a:pPr algn="ctr">
              <a:lnSpc>
                <a:spcPts val="4759"/>
              </a:lnSpc>
            </a:pPr>
            <a:r>
              <a:rPr lang="en-US" sz="3399">
                <a:solidFill>
                  <a:srgbClr val="555CB3"/>
                </a:solidFill>
                <a:latin typeface="Canva Sans"/>
              </a:rPr>
              <a:t>The analysis of superstore data project caters to business executives, sales/marketing teams, supply chain managers, pricing/revenue management teams, customer service teams, and data analysts/scientists, empowering them with actionable insights to drive strategic decisions, improve operations, optimize pricing, enhance customer experience, and maximize profitability.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948782" y="6255454"/>
            <a:ext cx="6005693" cy="6005693"/>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4" id="4"/>
          <p:cNvSpPr/>
          <p:nvPr/>
        </p:nvSpPr>
        <p:spPr>
          <a:xfrm flipH="false" flipV="false" rot="0">
            <a:off x="14087459" y="-5063972"/>
            <a:ext cx="8401082" cy="8401082"/>
          </a:xfrm>
          <a:custGeom>
            <a:avLst/>
            <a:gdLst/>
            <a:ahLst/>
            <a:cxnLst/>
            <a:rect r="r" b="b" t="t" l="l"/>
            <a:pathLst>
              <a:path h="8401082" w="8401082">
                <a:moveTo>
                  <a:pt x="0" y="0"/>
                </a:moveTo>
                <a:lnTo>
                  <a:pt x="8401082" y="0"/>
                </a:lnTo>
                <a:lnTo>
                  <a:pt x="8401082" y="8401083"/>
                </a:lnTo>
                <a:lnTo>
                  <a:pt x="0" y="8401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896814" y="8264324"/>
            <a:ext cx="5657850" cy="851084"/>
            <a:chOff x="0" y="0"/>
            <a:chExt cx="6350000" cy="6350000"/>
          </a:xfrm>
        </p:grpSpPr>
        <p:sp>
          <p:nvSpPr>
            <p:cNvPr name="Freeform 6" id="6"/>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6667"/>
              </a:srgbClr>
            </a:solidFill>
          </p:spPr>
        </p:sp>
      </p:grpSp>
      <p:sp>
        <p:nvSpPr>
          <p:cNvPr name="Freeform 7" id="7"/>
          <p:cNvSpPr/>
          <p:nvPr/>
        </p:nvSpPr>
        <p:spPr>
          <a:xfrm flipH="false" flipV="false" rot="0">
            <a:off x="-3870835" y="6247699"/>
            <a:ext cx="9535298" cy="9535298"/>
          </a:xfrm>
          <a:custGeom>
            <a:avLst/>
            <a:gdLst/>
            <a:ahLst/>
            <a:cxnLst/>
            <a:rect r="r" b="b" t="t" l="l"/>
            <a:pathLst>
              <a:path h="9535298" w="9535298">
                <a:moveTo>
                  <a:pt x="0" y="0"/>
                </a:moveTo>
                <a:lnTo>
                  <a:pt x="9535299" y="0"/>
                </a:lnTo>
                <a:lnTo>
                  <a:pt x="9535299" y="9535299"/>
                </a:lnTo>
                <a:lnTo>
                  <a:pt x="0" y="95352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53273" y="8881793"/>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28700" y="1028700"/>
            <a:ext cx="1506027" cy="376507"/>
          </a:xfrm>
          <a:custGeom>
            <a:avLst/>
            <a:gdLst/>
            <a:ahLst/>
            <a:cxnLst/>
            <a:rect r="r" b="b" t="t" l="l"/>
            <a:pathLst>
              <a:path h="376507" w="1506027">
                <a:moveTo>
                  <a:pt x="0" y="0"/>
                </a:moveTo>
                <a:lnTo>
                  <a:pt x="1506027" y="0"/>
                </a:lnTo>
                <a:lnTo>
                  <a:pt x="1506027" y="376507"/>
                </a:lnTo>
                <a:lnTo>
                  <a:pt x="0" y="376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480459" y="1597133"/>
            <a:ext cx="6679873" cy="7092733"/>
          </a:xfrm>
          <a:custGeom>
            <a:avLst/>
            <a:gdLst/>
            <a:ahLst/>
            <a:cxnLst/>
            <a:rect r="r" b="b" t="t" l="l"/>
            <a:pathLst>
              <a:path h="7092733" w="6679873">
                <a:moveTo>
                  <a:pt x="0" y="0"/>
                </a:moveTo>
                <a:lnTo>
                  <a:pt x="6679873" y="0"/>
                </a:lnTo>
                <a:lnTo>
                  <a:pt x="6679873" y="7092734"/>
                </a:lnTo>
                <a:lnTo>
                  <a:pt x="0" y="70927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9150001" y="2155049"/>
            <a:ext cx="1490265" cy="1490265"/>
            <a:chOff x="0" y="0"/>
            <a:chExt cx="6350000" cy="6350000"/>
          </a:xfrm>
        </p:grpSpPr>
        <p:sp>
          <p:nvSpPr>
            <p:cNvPr name="Freeform 12" id="12"/>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TextBox 13" id="13"/>
          <p:cNvSpPr txBox="true"/>
          <p:nvPr/>
        </p:nvSpPr>
        <p:spPr>
          <a:xfrm rot="0">
            <a:off x="9710494" y="2748077"/>
            <a:ext cx="5680886" cy="2257904"/>
          </a:xfrm>
          <a:prstGeom prst="rect">
            <a:avLst/>
          </a:prstGeom>
        </p:spPr>
        <p:txBody>
          <a:bodyPr anchor="t" rtlCol="false" tIns="0" lIns="0" bIns="0" rIns="0">
            <a:spAutoFit/>
          </a:bodyPr>
          <a:lstStyle/>
          <a:p>
            <a:pPr>
              <a:lnSpc>
                <a:spcPts val="5749"/>
              </a:lnSpc>
            </a:pPr>
            <a:r>
              <a:rPr lang="en-US" sz="6927">
                <a:solidFill>
                  <a:srgbClr val="555CB3"/>
                </a:solidFill>
                <a:latin typeface="Open Sans Extra Bold"/>
              </a:rPr>
              <a:t>Business Research &amp; Analysis</a:t>
            </a:r>
          </a:p>
        </p:txBody>
      </p:sp>
      <p:sp>
        <p:nvSpPr>
          <p:cNvPr name="TextBox 14" id="14"/>
          <p:cNvSpPr txBox="true"/>
          <p:nvPr/>
        </p:nvSpPr>
        <p:spPr>
          <a:xfrm rot="0">
            <a:off x="9710494" y="5235509"/>
            <a:ext cx="6241873" cy="976564"/>
          </a:xfrm>
          <a:prstGeom prst="rect">
            <a:avLst/>
          </a:prstGeom>
        </p:spPr>
        <p:txBody>
          <a:bodyPr anchor="t" rtlCol="false" tIns="0" lIns="0" bIns="0" rIns="0">
            <a:spAutoFit/>
          </a:bodyPr>
          <a:lstStyle/>
          <a:p>
            <a:pPr algn="just">
              <a:lnSpc>
                <a:spcPts val="3920"/>
              </a:lnSpc>
            </a:pPr>
            <a:r>
              <a:rPr lang="en-US" sz="2800">
                <a:solidFill>
                  <a:srgbClr val="000000"/>
                </a:solidFill>
                <a:latin typeface="Open Sans Light"/>
              </a:rPr>
              <a:t>Let us visit the important visualizations and the key insights from them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62" y="-5126347"/>
            <a:ext cx="9667184" cy="9667184"/>
          </a:xfrm>
          <a:custGeom>
            <a:avLst/>
            <a:gdLst/>
            <a:ahLst/>
            <a:cxnLst/>
            <a:rect r="r" b="b" t="t" l="l"/>
            <a:pathLst>
              <a:path h="9667184" w="9667184">
                <a:moveTo>
                  <a:pt x="0" y="0"/>
                </a:moveTo>
                <a:lnTo>
                  <a:pt x="9667184" y="0"/>
                </a:lnTo>
                <a:lnTo>
                  <a:pt x="9667184" y="9667184"/>
                </a:lnTo>
                <a:lnTo>
                  <a:pt x="0" y="966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4015" y="-1549673"/>
            <a:ext cx="11718015" cy="133863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5" id="5"/>
          <p:cNvSpPr/>
          <p:nvPr/>
        </p:nvSpPr>
        <p:spPr>
          <a:xfrm flipH="false" flipV="false" rot="0">
            <a:off x="275687" y="438286"/>
            <a:ext cx="1506027" cy="376507"/>
          </a:xfrm>
          <a:custGeom>
            <a:avLst/>
            <a:gdLst/>
            <a:ahLst/>
            <a:cxnLst/>
            <a:rect r="r" b="b" t="t" l="l"/>
            <a:pathLst>
              <a:path h="376507" w="1506027">
                <a:moveTo>
                  <a:pt x="0" y="0"/>
                </a:moveTo>
                <a:lnTo>
                  <a:pt x="1506026" y="0"/>
                </a:lnTo>
                <a:lnTo>
                  <a:pt x="1506026" y="376506"/>
                </a:lnTo>
                <a:lnTo>
                  <a:pt x="0" y="37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678695" y="0"/>
            <a:ext cx="6609305" cy="5481918"/>
          </a:xfrm>
          <a:custGeom>
            <a:avLst/>
            <a:gdLst/>
            <a:ahLst/>
            <a:cxnLst/>
            <a:rect r="r" b="b" t="t" l="l"/>
            <a:pathLst>
              <a:path h="5481918" w="6609305">
                <a:moveTo>
                  <a:pt x="0" y="0"/>
                </a:moveTo>
                <a:lnTo>
                  <a:pt x="6609305" y="0"/>
                </a:lnTo>
                <a:lnTo>
                  <a:pt x="6609305" y="5481918"/>
                </a:lnTo>
                <a:lnTo>
                  <a:pt x="0" y="5481918"/>
                </a:lnTo>
                <a:lnTo>
                  <a:pt x="0" y="0"/>
                </a:lnTo>
                <a:close/>
              </a:path>
            </a:pathLst>
          </a:custGeom>
          <a:blipFill>
            <a:blip r:embed="rId6"/>
            <a:stretch>
              <a:fillRect l="0" t="0" r="0" b="0"/>
            </a:stretch>
          </a:blipFill>
        </p:spPr>
      </p:sp>
      <p:sp>
        <p:nvSpPr>
          <p:cNvPr name="Freeform 7" id="7"/>
          <p:cNvSpPr/>
          <p:nvPr/>
        </p:nvSpPr>
        <p:spPr>
          <a:xfrm flipH="false" flipV="false" rot="0">
            <a:off x="9144000" y="4805082"/>
            <a:ext cx="6285182" cy="5481918"/>
          </a:xfrm>
          <a:custGeom>
            <a:avLst/>
            <a:gdLst/>
            <a:ahLst/>
            <a:cxnLst/>
            <a:rect r="r" b="b" t="t" l="l"/>
            <a:pathLst>
              <a:path h="5481918" w="6285182">
                <a:moveTo>
                  <a:pt x="0" y="0"/>
                </a:moveTo>
                <a:lnTo>
                  <a:pt x="6285182" y="0"/>
                </a:lnTo>
                <a:lnTo>
                  <a:pt x="6285182" y="5481918"/>
                </a:lnTo>
                <a:lnTo>
                  <a:pt x="0" y="5481918"/>
                </a:lnTo>
                <a:lnTo>
                  <a:pt x="0" y="0"/>
                </a:lnTo>
                <a:close/>
              </a:path>
            </a:pathLst>
          </a:custGeom>
          <a:blipFill>
            <a:blip r:embed="rId7"/>
            <a:stretch>
              <a:fillRect l="0" t="0" r="0" b="0"/>
            </a:stretch>
          </a:blipFill>
        </p:spPr>
      </p:sp>
      <p:sp>
        <p:nvSpPr>
          <p:cNvPr name="Freeform 8" id="8"/>
          <p:cNvSpPr/>
          <p:nvPr/>
        </p:nvSpPr>
        <p:spPr>
          <a:xfrm flipH="false" flipV="false" rot="0">
            <a:off x="10874373" y="2338798"/>
            <a:ext cx="804322" cy="804322"/>
          </a:xfrm>
          <a:custGeom>
            <a:avLst/>
            <a:gdLst/>
            <a:ahLst/>
            <a:cxnLst/>
            <a:rect r="r" b="b" t="t" l="l"/>
            <a:pathLst>
              <a:path h="804322" w="804322">
                <a:moveTo>
                  <a:pt x="0" y="0"/>
                </a:moveTo>
                <a:lnTo>
                  <a:pt x="804322" y="0"/>
                </a:lnTo>
                <a:lnTo>
                  <a:pt x="804322" y="804322"/>
                </a:lnTo>
                <a:lnTo>
                  <a:pt x="0" y="8043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675415" y="7546041"/>
            <a:ext cx="877722" cy="877722"/>
          </a:xfrm>
          <a:custGeom>
            <a:avLst/>
            <a:gdLst/>
            <a:ahLst/>
            <a:cxnLst/>
            <a:rect r="r" b="b" t="t" l="l"/>
            <a:pathLst>
              <a:path h="877722" w="877722">
                <a:moveTo>
                  <a:pt x="0" y="0"/>
                </a:moveTo>
                <a:lnTo>
                  <a:pt x="877723" y="0"/>
                </a:lnTo>
                <a:lnTo>
                  <a:pt x="877723" y="877722"/>
                </a:lnTo>
                <a:lnTo>
                  <a:pt x="0" y="8777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536232" y="1158377"/>
            <a:ext cx="6380056" cy="9128623"/>
          </a:xfrm>
          <a:prstGeom prst="rect">
            <a:avLst/>
          </a:prstGeom>
        </p:spPr>
        <p:txBody>
          <a:bodyPr anchor="t" rtlCol="false" tIns="0" lIns="0" bIns="0" rIns="0">
            <a:spAutoFit/>
          </a:bodyPr>
          <a:lstStyle/>
          <a:p>
            <a:pPr algn="just">
              <a:lnSpc>
                <a:spcPts val="4522"/>
              </a:lnSpc>
            </a:pPr>
            <a:r>
              <a:rPr lang="en-US" sz="3230">
                <a:solidFill>
                  <a:srgbClr val="000000"/>
                </a:solidFill>
                <a:latin typeface="Canva Sans"/>
              </a:rPr>
              <a:t>First image represents the percentage of sales contributed by each category whereas second image represents the profit contribution</a:t>
            </a:r>
          </a:p>
          <a:p>
            <a:pPr algn="just">
              <a:lnSpc>
                <a:spcPts val="4522"/>
              </a:lnSpc>
            </a:pPr>
          </a:p>
          <a:p>
            <a:pPr algn="just">
              <a:lnSpc>
                <a:spcPts val="4522"/>
              </a:lnSpc>
            </a:pPr>
            <a:r>
              <a:rPr lang="en-US" sz="3230">
                <a:solidFill>
                  <a:srgbClr val="000000"/>
                </a:solidFill>
                <a:latin typeface="Canva Sans"/>
              </a:rPr>
              <a:t>Key Insights:</a:t>
            </a:r>
          </a:p>
          <a:p>
            <a:pPr algn="just" marL="697443" indent="-348722" lvl="1">
              <a:lnSpc>
                <a:spcPts val="4522"/>
              </a:lnSpc>
              <a:buFont typeface="Arial"/>
              <a:buChar char="•"/>
            </a:pPr>
            <a:r>
              <a:rPr lang="en-US" sz="3230">
                <a:solidFill>
                  <a:srgbClr val="000000"/>
                </a:solidFill>
                <a:latin typeface="Canva Sans"/>
              </a:rPr>
              <a:t>Technology provide more profit compared to the other categories although all the categories has approx similar sales.</a:t>
            </a:r>
          </a:p>
          <a:p>
            <a:pPr algn="just" marL="697443" indent="-348722" lvl="1">
              <a:lnSpc>
                <a:spcPts val="4522"/>
              </a:lnSpc>
              <a:buFont typeface="Arial"/>
              <a:buChar char="•"/>
            </a:pPr>
            <a:r>
              <a:rPr lang="en-US" sz="3230">
                <a:solidFill>
                  <a:srgbClr val="000000"/>
                </a:solidFill>
                <a:latin typeface="Canva Sans"/>
              </a:rPr>
              <a:t>Furniture is category providing the most loss to the superstore</a:t>
            </a:r>
          </a:p>
          <a:p>
            <a:pPr algn="just">
              <a:lnSpc>
                <a:spcPts val="4522"/>
              </a:lnSpc>
            </a:pPr>
          </a:p>
        </p:txBody>
      </p:sp>
      <p:sp>
        <p:nvSpPr>
          <p:cNvPr name="TextBox 11" id="11"/>
          <p:cNvSpPr txBox="true"/>
          <p:nvPr/>
        </p:nvSpPr>
        <p:spPr>
          <a:xfrm rot="0">
            <a:off x="3726260" y="141638"/>
            <a:ext cx="9138378" cy="887062"/>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Sales and Profit by Category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62" y="-5126347"/>
            <a:ext cx="9667184" cy="9667184"/>
          </a:xfrm>
          <a:custGeom>
            <a:avLst/>
            <a:gdLst/>
            <a:ahLst/>
            <a:cxnLst/>
            <a:rect r="r" b="b" t="t" l="l"/>
            <a:pathLst>
              <a:path h="9667184" w="9667184">
                <a:moveTo>
                  <a:pt x="0" y="0"/>
                </a:moveTo>
                <a:lnTo>
                  <a:pt x="9667184" y="0"/>
                </a:lnTo>
                <a:lnTo>
                  <a:pt x="9667184" y="9667184"/>
                </a:lnTo>
                <a:lnTo>
                  <a:pt x="0" y="966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4015" y="-1549673"/>
            <a:ext cx="11718015" cy="133863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5" id="5"/>
          <p:cNvSpPr/>
          <p:nvPr/>
        </p:nvSpPr>
        <p:spPr>
          <a:xfrm flipH="false" flipV="false" rot="0">
            <a:off x="275687" y="438286"/>
            <a:ext cx="1506027" cy="376507"/>
          </a:xfrm>
          <a:custGeom>
            <a:avLst/>
            <a:gdLst/>
            <a:ahLst/>
            <a:cxnLst/>
            <a:rect r="r" b="b" t="t" l="l"/>
            <a:pathLst>
              <a:path h="376507" w="1506027">
                <a:moveTo>
                  <a:pt x="0" y="0"/>
                </a:moveTo>
                <a:lnTo>
                  <a:pt x="1506026" y="0"/>
                </a:lnTo>
                <a:lnTo>
                  <a:pt x="1506026" y="376506"/>
                </a:lnTo>
                <a:lnTo>
                  <a:pt x="0" y="37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854220" y="1682616"/>
            <a:ext cx="804322" cy="804322"/>
          </a:xfrm>
          <a:custGeom>
            <a:avLst/>
            <a:gdLst/>
            <a:ahLst/>
            <a:cxnLst/>
            <a:rect r="r" b="b" t="t" l="l"/>
            <a:pathLst>
              <a:path h="804322" w="804322">
                <a:moveTo>
                  <a:pt x="0" y="0"/>
                </a:moveTo>
                <a:lnTo>
                  <a:pt x="804322" y="0"/>
                </a:lnTo>
                <a:lnTo>
                  <a:pt x="804322" y="804322"/>
                </a:lnTo>
                <a:lnTo>
                  <a:pt x="0" y="8043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122713" y="7193172"/>
            <a:ext cx="877722" cy="877722"/>
          </a:xfrm>
          <a:custGeom>
            <a:avLst/>
            <a:gdLst/>
            <a:ahLst/>
            <a:cxnLst/>
            <a:rect r="r" b="b" t="t" l="l"/>
            <a:pathLst>
              <a:path h="877722" w="877722">
                <a:moveTo>
                  <a:pt x="0" y="0"/>
                </a:moveTo>
                <a:lnTo>
                  <a:pt x="877722" y="0"/>
                </a:lnTo>
                <a:lnTo>
                  <a:pt x="877722" y="877723"/>
                </a:lnTo>
                <a:lnTo>
                  <a:pt x="0" y="8777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1792179" y="-76068"/>
            <a:ext cx="6495821" cy="5832094"/>
          </a:xfrm>
          <a:custGeom>
            <a:avLst/>
            <a:gdLst/>
            <a:ahLst/>
            <a:cxnLst/>
            <a:rect r="r" b="b" t="t" l="l"/>
            <a:pathLst>
              <a:path h="5832094" w="6495821">
                <a:moveTo>
                  <a:pt x="0" y="0"/>
                </a:moveTo>
                <a:lnTo>
                  <a:pt x="6495821" y="0"/>
                </a:lnTo>
                <a:lnTo>
                  <a:pt x="6495821" y="5832094"/>
                </a:lnTo>
                <a:lnTo>
                  <a:pt x="0" y="5832094"/>
                </a:lnTo>
                <a:lnTo>
                  <a:pt x="0" y="0"/>
                </a:lnTo>
                <a:close/>
              </a:path>
            </a:pathLst>
          </a:custGeom>
          <a:blipFill>
            <a:blip r:embed="rId10"/>
            <a:stretch>
              <a:fillRect l="0" t="0" r="0" b="0"/>
            </a:stretch>
          </a:blipFill>
        </p:spPr>
      </p:sp>
      <p:sp>
        <p:nvSpPr>
          <p:cNvPr name="Freeform 9" id="9"/>
          <p:cNvSpPr/>
          <p:nvPr/>
        </p:nvSpPr>
        <p:spPr>
          <a:xfrm flipH="false" flipV="false" rot="0">
            <a:off x="6541518" y="4540837"/>
            <a:ext cx="6408775" cy="5832094"/>
          </a:xfrm>
          <a:custGeom>
            <a:avLst/>
            <a:gdLst/>
            <a:ahLst/>
            <a:cxnLst/>
            <a:rect r="r" b="b" t="t" l="l"/>
            <a:pathLst>
              <a:path h="5832094" w="6408775">
                <a:moveTo>
                  <a:pt x="0" y="0"/>
                </a:moveTo>
                <a:lnTo>
                  <a:pt x="6408775" y="0"/>
                </a:lnTo>
                <a:lnTo>
                  <a:pt x="6408775" y="5832094"/>
                </a:lnTo>
                <a:lnTo>
                  <a:pt x="0" y="5832094"/>
                </a:lnTo>
                <a:lnTo>
                  <a:pt x="0" y="0"/>
                </a:lnTo>
                <a:close/>
              </a:path>
            </a:pathLst>
          </a:custGeom>
          <a:blipFill>
            <a:blip r:embed="rId11"/>
            <a:stretch>
              <a:fillRect l="0" t="0" r="0" b="0"/>
            </a:stretch>
          </a:blipFill>
        </p:spPr>
      </p:sp>
      <p:sp>
        <p:nvSpPr>
          <p:cNvPr name="TextBox 10" id="10"/>
          <p:cNvSpPr txBox="true"/>
          <p:nvPr/>
        </p:nvSpPr>
        <p:spPr>
          <a:xfrm rot="0">
            <a:off x="109437" y="4116541"/>
            <a:ext cx="6432080" cy="5379799"/>
          </a:xfrm>
          <a:prstGeom prst="rect">
            <a:avLst/>
          </a:prstGeom>
        </p:spPr>
        <p:txBody>
          <a:bodyPr anchor="t" rtlCol="false" tIns="0" lIns="0" bIns="0" rIns="0">
            <a:spAutoFit/>
          </a:bodyPr>
          <a:lstStyle/>
          <a:p>
            <a:pPr>
              <a:lnSpc>
                <a:spcPts val="4759"/>
              </a:lnSpc>
            </a:pPr>
            <a:r>
              <a:rPr lang="en-US" sz="3399">
                <a:solidFill>
                  <a:srgbClr val="000000"/>
                </a:solidFill>
                <a:latin typeface="Canva Sans"/>
              </a:rPr>
              <a:t>New York City provides the most sales and profit for the Superstore</a:t>
            </a:r>
          </a:p>
          <a:p>
            <a:pPr>
              <a:lnSpc>
                <a:spcPts val="4759"/>
              </a:lnSpc>
            </a:pPr>
            <a:r>
              <a:rPr lang="en-US" sz="3399">
                <a:solidFill>
                  <a:srgbClr val="000000"/>
                </a:solidFill>
                <a:latin typeface="Canva Sans"/>
              </a:rPr>
              <a:t>followed by the Los Angles, Seattle and San Francisco. </a:t>
            </a:r>
          </a:p>
          <a:p>
            <a:pPr>
              <a:lnSpc>
                <a:spcPts val="4759"/>
              </a:lnSpc>
            </a:pPr>
            <a:r>
              <a:rPr lang="en-US" sz="3399">
                <a:solidFill>
                  <a:srgbClr val="000000"/>
                </a:solidFill>
                <a:latin typeface="Canva Sans"/>
              </a:rPr>
              <a:t>Although Philadephia , Houston, Chicago provide high sales but they are not promising in the profit</a:t>
            </a:r>
          </a:p>
        </p:txBody>
      </p:sp>
      <p:sp>
        <p:nvSpPr>
          <p:cNvPr name="TextBox 11" id="11"/>
          <p:cNvSpPr txBox="true"/>
          <p:nvPr/>
        </p:nvSpPr>
        <p:spPr>
          <a:xfrm rot="0">
            <a:off x="0" y="1191460"/>
            <a:ext cx="7803158" cy="1810954"/>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Top Cities in Sales and Profit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368762" y="-5126347"/>
            <a:ext cx="9667184" cy="9667184"/>
          </a:xfrm>
          <a:custGeom>
            <a:avLst/>
            <a:gdLst/>
            <a:ahLst/>
            <a:cxnLst/>
            <a:rect r="r" b="b" t="t" l="l"/>
            <a:pathLst>
              <a:path h="9667184" w="9667184">
                <a:moveTo>
                  <a:pt x="0" y="0"/>
                </a:moveTo>
                <a:lnTo>
                  <a:pt x="9667184" y="0"/>
                </a:lnTo>
                <a:lnTo>
                  <a:pt x="9667184" y="9667184"/>
                </a:lnTo>
                <a:lnTo>
                  <a:pt x="0" y="9667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574015" y="-1549673"/>
            <a:ext cx="11718015" cy="13386347"/>
            <a:chOff x="0" y="0"/>
            <a:chExt cx="6350000" cy="6350000"/>
          </a:xfrm>
        </p:grpSpPr>
        <p:sp>
          <p:nvSpPr>
            <p:cNvPr name="Freeform 4" id="4"/>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BC046"/>
            </a:solidFill>
          </p:spPr>
        </p:sp>
      </p:grpSp>
      <p:sp>
        <p:nvSpPr>
          <p:cNvPr name="Freeform 5" id="5"/>
          <p:cNvSpPr/>
          <p:nvPr/>
        </p:nvSpPr>
        <p:spPr>
          <a:xfrm flipH="false" flipV="false" rot="0">
            <a:off x="275687" y="438286"/>
            <a:ext cx="1506027" cy="376507"/>
          </a:xfrm>
          <a:custGeom>
            <a:avLst/>
            <a:gdLst/>
            <a:ahLst/>
            <a:cxnLst/>
            <a:rect r="r" b="b" t="t" l="l"/>
            <a:pathLst>
              <a:path h="376507" w="1506027">
                <a:moveTo>
                  <a:pt x="0" y="0"/>
                </a:moveTo>
                <a:lnTo>
                  <a:pt x="1506026" y="0"/>
                </a:lnTo>
                <a:lnTo>
                  <a:pt x="1506026" y="376506"/>
                </a:lnTo>
                <a:lnTo>
                  <a:pt x="0" y="37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854220" y="2096058"/>
            <a:ext cx="804322" cy="804322"/>
          </a:xfrm>
          <a:custGeom>
            <a:avLst/>
            <a:gdLst/>
            <a:ahLst/>
            <a:cxnLst/>
            <a:rect r="r" b="b" t="t" l="l"/>
            <a:pathLst>
              <a:path h="804322" w="804322">
                <a:moveTo>
                  <a:pt x="0" y="0"/>
                </a:moveTo>
                <a:lnTo>
                  <a:pt x="804322" y="0"/>
                </a:lnTo>
                <a:lnTo>
                  <a:pt x="804322" y="804321"/>
                </a:lnTo>
                <a:lnTo>
                  <a:pt x="0" y="8043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929901" y="6947781"/>
            <a:ext cx="877722" cy="877722"/>
          </a:xfrm>
          <a:custGeom>
            <a:avLst/>
            <a:gdLst/>
            <a:ahLst/>
            <a:cxnLst/>
            <a:rect r="r" b="b" t="t" l="l"/>
            <a:pathLst>
              <a:path h="877722" w="877722">
                <a:moveTo>
                  <a:pt x="0" y="0"/>
                </a:moveTo>
                <a:lnTo>
                  <a:pt x="877722" y="0"/>
                </a:lnTo>
                <a:lnTo>
                  <a:pt x="877722" y="877722"/>
                </a:lnTo>
                <a:lnTo>
                  <a:pt x="0" y="8777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1961324" y="0"/>
            <a:ext cx="6326676" cy="5823169"/>
          </a:xfrm>
          <a:custGeom>
            <a:avLst/>
            <a:gdLst/>
            <a:ahLst/>
            <a:cxnLst/>
            <a:rect r="r" b="b" t="t" l="l"/>
            <a:pathLst>
              <a:path h="5823169" w="6326676">
                <a:moveTo>
                  <a:pt x="0" y="0"/>
                </a:moveTo>
                <a:lnTo>
                  <a:pt x="6326676" y="0"/>
                </a:lnTo>
                <a:lnTo>
                  <a:pt x="6326676" y="5823169"/>
                </a:lnTo>
                <a:lnTo>
                  <a:pt x="0" y="5823169"/>
                </a:lnTo>
                <a:lnTo>
                  <a:pt x="0" y="0"/>
                </a:lnTo>
                <a:close/>
              </a:path>
            </a:pathLst>
          </a:custGeom>
          <a:blipFill>
            <a:blip r:embed="rId10"/>
            <a:stretch>
              <a:fillRect l="0" t="0" r="0" b="0"/>
            </a:stretch>
          </a:blipFill>
        </p:spPr>
      </p:sp>
      <p:sp>
        <p:nvSpPr>
          <p:cNvPr name="Freeform 9" id="9"/>
          <p:cNvSpPr/>
          <p:nvPr/>
        </p:nvSpPr>
        <p:spPr>
          <a:xfrm flipH="false" flipV="false" rot="0">
            <a:off x="6254404" y="4486283"/>
            <a:ext cx="6545253" cy="5800717"/>
          </a:xfrm>
          <a:custGeom>
            <a:avLst/>
            <a:gdLst/>
            <a:ahLst/>
            <a:cxnLst/>
            <a:rect r="r" b="b" t="t" l="l"/>
            <a:pathLst>
              <a:path h="5800717" w="6545253">
                <a:moveTo>
                  <a:pt x="0" y="0"/>
                </a:moveTo>
                <a:lnTo>
                  <a:pt x="6545253" y="0"/>
                </a:lnTo>
                <a:lnTo>
                  <a:pt x="6545253" y="5800717"/>
                </a:lnTo>
                <a:lnTo>
                  <a:pt x="0" y="5800717"/>
                </a:lnTo>
                <a:lnTo>
                  <a:pt x="0" y="0"/>
                </a:lnTo>
                <a:close/>
              </a:path>
            </a:pathLst>
          </a:custGeom>
          <a:blipFill>
            <a:blip r:embed="rId11"/>
            <a:stretch>
              <a:fillRect l="0" t="0" r="0" b="0"/>
            </a:stretch>
          </a:blipFill>
        </p:spPr>
      </p:sp>
      <p:sp>
        <p:nvSpPr>
          <p:cNvPr name="TextBox 10" id="10"/>
          <p:cNvSpPr txBox="true"/>
          <p:nvPr/>
        </p:nvSpPr>
        <p:spPr>
          <a:xfrm rot="0">
            <a:off x="0" y="3268929"/>
            <a:ext cx="6254404" cy="657968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California, New York, Washington, Michingan and Virginia are the most promising states as they have high sales and do provide profit to the superstore</a:t>
            </a:r>
          </a:p>
          <a:p>
            <a:pPr marL="734059" indent="-367030" lvl="1">
              <a:lnSpc>
                <a:spcPts val="4759"/>
              </a:lnSpc>
              <a:buFont typeface="Arial"/>
              <a:buChar char="•"/>
            </a:pPr>
            <a:r>
              <a:rPr lang="en-US" sz="3399">
                <a:solidFill>
                  <a:srgbClr val="000000"/>
                </a:solidFill>
                <a:latin typeface="Canva Sans"/>
              </a:rPr>
              <a:t>Texas and Pennsylvania are the states although have high sales but the profit here are less</a:t>
            </a:r>
          </a:p>
        </p:txBody>
      </p:sp>
      <p:sp>
        <p:nvSpPr>
          <p:cNvPr name="TextBox 11" id="11"/>
          <p:cNvSpPr txBox="true"/>
          <p:nvPr/>
        </p:nvSpPr>
        <p:spPr>
          <a:xfrm rot="0">
            <a:off x="0" y="1208996"/>
            <a:ext cx="7125396" cy="1810954"/>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Top States in Profit and Sales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DAFoN2LfCDE</dc:identifier>
  <dcterms:modified xsi:type="dcterms:W3CDTF">2011-08-01T06:04:30Z</dcterms:modified>
  <cp:revision>1</cp:revision>
  <dc:title>Superstore Research</dc:title>
</cp:coreProperties>
</file>